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712" r:id="rId2"/>
    <p:sldId id="292" r:id="rId3"/>
    <p:sldId id="763" r:id="rId4"/>
    <p:sldId id="764" r:id="rId5"/>
    <p:sldId id="329" r:id="rId6"/>
    <p:sldId id="770" r:id="rId7"/>
    <p:sldId id="753" r:id="rId8"/>
    <p:sldId id="772" r:id="rId9"/>
    <p:sldId id="268" r:id="rId10"/>
    <p:sldId id="269" r:id="rId11"/>
    <p:sldId id="754" r:id="rId12"/>
    <p:sldId id="336" r:id="rId13"/>
    <p:sldId id="333" r:id="rId14"/>
    <p:sldId id="334" r:id="rId15"/>
    <p:sldId id="270" r:id="rId16"/>
    <p:sldId id="273" r:id="rId17"/>
    <p:sldId id="276" r:id="rId18"/>
    <p:sldId id="339" r:id="rId19"/>
    <p:sldId id="277" r:id="rId20"/>
    <p:sldId id="279" r:id="rId21"/>
    <p:sldId id="773" r:id="rId22"/>
    <p:sldId id="341" r:id="rId23"/>
    <p:sldId id="774" r:id="rId24"/>
    <p:sldId id="776" r:id="rId25"/>
    <p:sldId id="775" r:id="rId26"/>
    <p:sldId id="782" r:id="rId27"/>
    <p:sldId id="784" r:id="rId28"/>
    <p:sldId id="783" r:id="rId29"/>
    <p:sldId id="777" r:id="rId30"/>
    <p:sldId id="756" r:id="rId31"/>
    <p:sldId id="765" r:id="rId32"/>
    <p:sldId id="778" r:id="rId33"/>
    <p:sldId id="779" r:id="rId34"/>
    <p:sldId id="282" r:id="rId35"/>
    <p:sldId id="768" r:id="rId36"/>
    <p:sldId id="360" r:id="rId37"/>
    <p:sldId id="780" r:id="rId38"/>
    <p:sldId id="781" r:id="rId39"/>
    <p:sldId id="287" r:id="rId40"/>
    <p:sldId id="785" r:id="rId41"/>
    <p:sldId id="786" r:id="rId42"/>
    <p:sldId id="787" r:id="rId43"/>
    <p:sldId id="760" r:id="rId4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Untitled Section" id="{02FBB642-B191-443C-ACD7-F8F824642DA8}">
          <p14:sldIdLst>
            <p14:sldId id="712"/>
            <p14:sldId id="292"/>
            <p14:sldId id="763"/>
            <p14:sldId id="764"/>
            <p14:sldId id="329"/>
            <p14:sldId id="770"/>
            <p14:sldId id="753"/>
            <p14:sldId id="772"/>
            <p14:sldId id="268"/>
            <p14:sldId id="269"/>
            <p14:sldId id="754"/>
            <p14:sldId id="336"/>
            <p14:sldId id="333"/>
            <p14:sldId id="334"/>
            <p14:sldId id="270"/>
            <p14:sldId id="273"/>
            <p14:sldId id="276"/>
            <p14:sldId id="339"/>
            <p14:sldId id="277"/>
            <p14:sldId id="279"/>
            <p14:sldId id="773"/>
            <p14:sldId id="341"/>
            <p14:sldId id="774"/>
            <p14:sldId id="776"/>
            <p14:sldId id="775"/>
            <p14:sldId id="782"/>
            <p14:sldId id="784"/>
            <p14:sldId id="783"/>
            <p14:sldId id="777"/>
            <p14:sldId id="756"/>
            <p14:sldId id="765"/>
            <p14:sldId id="778"/>
            <p14:sldId id="779"/>
            <p14:sldId id="282"/>
            <p14:sldId id="768"/>
            <p14:sldId id="360"/>
            <p14:sldId id="780"/>
            <p14:sldId id="781"/>
            <p14:sldId id="287"/>
            <p14:sldId id="785"/>
            <p14:sldId id="786"/>
            <p14:sldId id="787"/>
            <p14:sldId id="76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UNG HIEU" initials="TH" lastIdx="1" clrIdx="0">
    <p:extLst>
      <p:ext uri="{19B8F6BF-5375-455C-9EA6-DF929625EA0E}">
        <p15:presenceInfo xmlns:p15="http://schemas.microsoft.com/office/powerpoint/2012/main" userId="TRUNG HIE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840" autoAdjust="0"/>
  </p:normalViewPr>
  <p:slideViewPr>
    <p:cSldViewPr snapToGrid="0">
      <p:cViewPr varScale="1">
        <p:scale>
          <a:sx n="81" d="100"/>
          <a:sy n="81" d="100"/>
        </p:scale>
        <p:origin x="336"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ien Nguyen - Y17" userId="8a2f91e4-1e13-4673-a88c-a1a9aa4f0135" providerId="ADAL" clId="{CFC13787-0322-48AF-B798-6DBF5679DE52}"/>
    <pc:docChg chg="addSld modSld modSection">
      <pc:chgData name="Thien Nguyen - Y17" userId="8a2f91e4-1e13-4673-a88c-a1a9aa4f0135" providerId="ADAL" clId="{CFC13787-0322-48AF-B798-6DBF5679DE52}" dt="2021-11-09T08:47:05.872" v="21" actId="22"/>
      <pc:docMkLst>
        <pc:docMk/>
      </pc:docMkLst>
      <pc:sldChg chg="addSp modSp mod">
        <pc:chgData name="Thien Nguyen - Y17" userId="8a2f91e4-1e13-4673-a88c-a1a9aa4f0135" providerId="ADAL" clId="{CFC13787-0322-48AF-B798-6DBF5679DE52}" dt="2021-11-09T08:40:10.082" v="15" actId="1076"/>
        <pc:sldMkLst>
          <pc:docMk/>
          <pc:sldMk cId="1375837236" sldId="287"/>
        </pc:sldMkLst>
        <pc:picChg chg="add mod">
          <ac:chgData name="Thien Nguyen - Y17" userId="8a2f91e4-1e13-4673-a88c-a1a9aa4f0135" providerId="ADAL" clId="{CFC13787-0322-48AF-B798-6DBF5679DE52}" dt="2021-11-09T08:40:10.082" v="15" actId="1076"/>
          <ac:picMkLst>
            <pc:docMk/>
            <pc:sldMk cId="1375837236" sldId="287"/>
            <ac:picMk id="6" creationId="{867BD8FB-336B-4323-BEA3-C3F79BE01413}"/>
          </ac:picMkLst>
        </pc:picChg>
      </pc:sldChg>
      <pc:sldChg chg="addSp modSp mod">
        <pc:chgData name="Thien Nguyen - Y17" userId="8a2f91e4-1e13-4673-a88c-a1a9aa4f0135" providerId="ADAL" clId="{CFC13787-0322-48AF-B798-6DBF5679DE52}" dt="2021-11-09T08:16:47.618" v="11" actId="1076"/>
        <pc:sldMkLst>
          <pc:docMk/>
          <pc:sldMk cId="328827225" sldId="768"/>
        </pc:sldMkLst>
        <pc:picChg chg="add mod">
          <ac:chgData name="Thien Nguyen - Y17" userId="8a2f91e4-1e13-4673-a88c-a1a9aa4f0135" providerId="ADAL" clId="{CFC13787-0322-48AF-B798-6DBF5679DE52}" dt="2021-11-09T08:16:47.618" v="11" actId="1076"/>
          <ac:picMkLst>
            <pc:docMk/>
            <pc:sldMk cId="328827225" sldId="768"/>
            <ac:picMk id="5" creationId="{DC80EB22-C744-41FD-929C-6C3E17EA2B6A}"/>
          </ac:picMkLst>
        </pc:picChg>
      </pc:sldChg>
      <pc:sldChg chg="addSp modSp new mod">
        <pc:chgData name="Thien Nguyen - Y17" userId="8a2f91e4-1e13-4673-a88c-a1a9aa4f0135" providerId="ADAL" clId="{CFC13787-0322-48AF-B798-6DBF5679DE52}" dt="2021-11-09T07:51:48.765" v="4" actId="1076"/>
        <pc:sldMkLst>
          <pc:docMk/>
          <pc:sldMk cId="1280761402" sldId="782"/>
        </pc:sldMkLst>
        <pc:picChg chg="add mod">
          <ac:chgData name="Thien Nguyen - Y17" userId="8a2f91e4-1e13-4673-a88c-a1a9aa4f0135" providerId="ADAL" clId="{CFC13787-0322-48AF-B798-6DBF5679DE52}" dt="2021-11-09T07:51:48.765" v="4" actId="1076"/>
          <ac:picMkLst>
            <pc:docMk/>
            <pc:sldMk cId="1280761402" sldId="782"/>
            <ac:picMk id="6" creationId="{2E39DEAF-DD8F-4CDC-A505-BB87F82A8E2F}"/>
          </ac:picMkLst>
        </pc:picChg>
      </pc:sldChg>
      <pc:sldChg chg="addSp modSp new mod">
        <pc:chgData name="Thien Nguyen - Y17" userId="8a2f91e4-1e13-4673-a88c-a1a9aa4f0135" providerId="ADAL" clId="{CFC13787-0322-48AF-B798-6DBF5679DE52}" dt="2021-11-09T07:54:14.660" v="7" actId="1076"/>
        <pc:sldMkLst>
          <pc:docMk/>
          <pc:sldMk cId="1645866686" sldId="783"/>
        </pc:sldMkLst>
        <pc:picChg chg="add mod">
          <ac:chgData name="Thien Nguyen - Y17" userId="8a2f91e4-1e13-4673-a88c-a1a9aa4f0135" providerId="ADAL" clId="{CFC13787-0322-48AF-B798-6DBF5679DE52}" dt="2021-11-09T07:54:14.660" v="7" actId="1076"/>
          <ac:picMkLst>
            <pc:docMk/>
            <pc:sldMk cId="1645866686" sldId="783"/>
            <ac:picMk id="6" creationId="{84C6C8D0-5CFE-4A31-9D42-275F670B358F}"/>
          </ac:picMkLst>
        </pc:picChg>
      </pc:sldChg>
      <pc:sldChg chg="addSp new mod">
        <pc:chgData name="Thien Nguyen - Y17" userId="8a2f91e4-1e13-4673-a88c-a1a9aa4f0135" providerId="ADAL" clId="{CFC13787-0322-48AF-B798-6DBF5679DE52}" dt="2021-11-09T08:06:31.189" v="9" actId="22"/>
        <pc:sldMkLst>
          <pc:docMk/>
          <pc:sldMk cId="3854852712" sldId="784"/>
        </pc:sldMkLst>
        <pc:picChg chg="add">
          <ac:chgData name="Thien Nguyen - Y17" userId="8a2f91e4-1e13-4673-a88c-a1a9aa4f0135" providerId="ADAL" clId="{CFC13787-0322-48AF-B798-6DBF5679DE52}" dt="2021-11-09T08:06:31.189" v="9" actId="22"/>
          <ac:picMkLst>
            <pc:docMk/>
            <pc:sldMk cId="3854852712" sldId="784"/>
            <ac:picMk id="6" creationId="{5FCE7309-2E57-43F6-AB2A-E81C43D43481}"/>
          </ac:picMkLst>
        </pc:picChg>
      </pc:sldChg>
      <pc:sldChg chg="addSp new mod">
        <pc:chgData name="Thien Nguyen - Y17" userId="8a2f91e4-1e13-4673-a88c-a1a9aa4f0135" providerId="ADAL" clId="{CFC13787-0322-48AF-B798-6DBF5679DE52}" dt="2021-11-09T08:45:25.249" v="17" actId="22"/>
        <pc:sldMkLst>
          <pc:docMk/>
          <pc:sldMk cId="2921885394" sldId="785"/>
        </pc:sldMkLst>
        <pc:picChg chg="add">
          <ac:chgData name="Thien Nguyen - Y17" userId="8a2f91e4-1e13-4673-a88c-a1a9aa4f0135" providerId="ADAL" clId="{CFC13787-0322-48AF-B798-6DBF5679DE52}" dt="2021-11-09T08:45:25.249" v="17" actId="22"/>
          <ac:picMkLst>
            <pc:docMk/>
            <pc:sldMk cId="2921885394" sldId="785"/>
            <ac:picMk id="5" creationId="{B04B8FC9-6C8A-4DD1-BE37-5F800BE3E344}"/>
          </ac:picMkLst>
        </pc:picChg>
      </pc:sldChg>
      <pc:sldChg chg="addSp new mod">
        <pc:chgData name="Thien Nguyen - Y17" userId="8a2f91e4-1e13-4673-a88c-a1a9aa4f0135" providerId="ADAL" clId="{CFC13787-0322-48AF-B798-6DBF5679DE52}" dt="2021-11-09T08:46:51.077" v="19" actId="22"/>
        <pc:sldMkLst>
          <pc:docMk/>
          <pc:sldMk cId="3581407616" sldId="786"/>
        </pc:sldMkLst>
        <pc:picChg chg="add">
          <ac:chgData name="Thien Nguyen - Y17" userId="8a2f91e4-1e13-4673-a88c-a1a9aa4f0135" providerId="ADAL" clId="{CFC13787-0322-48AF-B798-6DBF5679DE52}" dt="2021-11-09T08:46:51.077" v="19" actId="22"/>
          <ac:picMkLst>
            <pc:docMk/>
            <pc:sldMk cId="3581407616" sldId="786"/>
            <ac:picMk id="5" creationId="{CA22FDB2-33D0-48A6-8484-52C83254C795}"/>
          </ac:picMkLst>
        </pc:picChg>
      </pc:sldChg>
      <pc:sldChg chg="addSp new mod">
        <pc:chgData name="Thien Nguyen - Y17" userId="8a2f91e4-1e13-4673-a88c-a1a9aa4f0135" providerId="ADAL" clId="{CFC13787-0322-48AF-B798-6DBF5679DE52}" dt="2021-11-09T08:47:05.872" v="21" actId="22"/>
        <pc:sldMkLst>
          <pc:docMk/>
          <pc:sldMk cId="2275616308" sldId="787"/>
        </pc:sldMkLst>
        <pc:picChg chg="add">
          <ac:chgData name="Thien Nguyen - Y17" userId="8a2f91e4-1e13-4673-a88c-a1a9aa4f0135" providerId="ADAL" clId="{CFC13787-0322-48AF-B798-6DBF5679DE52}" dt="2021-11-09T08:47:05.872" v="21" actId="22"/>
          <ac:picMkLst>
            <pc:docMk/>
            <pc:sldMk cId="2275616308" sldId="787"/>
            <ac:picMk id="5" creationId="{5678A197-6701-4558-9FDD-D098E7412D0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D5511-469B-469E-81EC-5B1BCE84CCBD}"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US"/>
        </a:p>
      </dgm:t>
    </dgm:pt>
    <dgm:pt modelId="{2429C550-3C2F-411B-8C2C-0E642488F408}">
      <dgm:prSet custT="1"/>
      <dgm:spPr/>
      <dgm:t>
        <a:bodyPr/>
        <a:lstStyle/>
        <a:p>
          <a:pPr algn="l"/>
          <a:r>
            <a:rPr lang="vi-VN" sz="3200" dirty="0"/>
            <a:t>Bệnh nhân nữ, </a:t>
          </a:r>
          <a:endParaRPr lang="en-US" sz="3200" dirty="0"/>
        </a:p>
        <a:p>
          <a:pPr algn="l"/>
          <a:r>
            <a:rPr lang="en-US" sz="3200" dirty="0"/>
            <a:t>35 </a:t>
          </a:r>
          <a:r>
            <a:rPr lang="vi-VN" sz="3200" dirty="0"/>
            <a:t>tuổi, </a:t>
          </a:r>
          <a:endParaRPr lang="en-US" sz="3200" dirty="0"/>
        </a:p>
        <a:p>
          <a:pPr algn="l"/>
          <a:r>
            <a:rPr lang="en-US" sz="3200" dirty="0"/>
            <a:t>N</a:t>
          </a:r>
          <a:r>
            <a:rPr lang="vi-VN" sz="3200" dirty="0"/>
            <a:t>hập viện vì </a:t>
          </a:r>
          <a:r>
            <a:rPr lang="vi-VN" sz="3200" dirty="0">
              <a:solidFill>
                <a:srgbClr val="FF0000"/>
              </a:solidFill>
            </a:rPr>
            <a:t>tê</a:t>
          </a:r>
          <a:r>
            <a:rPr lang="vi-VN" sz="3200" dirty="0"/>
            <a:t> </a:t>
          </a:r>
          <a:r>
            <a:rPr lang="vi-VN" sz="3200" dirty="0">
              <a:solidFill>
                <a:srgbClr val="FF0000"/>
              </a:solidFill>
            </a:rPr>
            <a:t>yếu hai chân tiến triển</a:t>
          </a:r>
          <a:r>
            <a:rPr lang="vi-VN" sz="3200" dirty="0"/>
            <a:t> trong vòng </a:t>
          </a:r>
          <a:r>
            <a:rPr lang="en-US" sz="3200" dirty="0"/>
            <a:t>2</a:t>
          </a:r>
          <a:r>
            <a:rPr lang="vi-VN" sz="3200" dirty="0"/>
            <a:t> tuần.</a:t>
          </a:r>
          <a:endParaRPr lang="en-US" sz="3200" dirty="0"/>
        </a:p>
      </dgm:t>
    </dgm:pt>
    <dgm:pt modelId="{A95B9A7F-B0D3-4495-BF61-B972C85F50B4}" type="parTrans" cxnId="{8F07B314-F201-41E8-B317-86193812CAC9}">
      <dgm:prSet/>
      <dgm:spPr/>
      <dgm:t>
        <a:bodyPr/>
        <a:lstStyle/>
        <a:p>
          <a:endParaRPr lang="en-US"/>
        </a:p>
      </dgm:t>
    </dgm:pt>
    <dgm:pt modelId="{FA20E355-A079-4974-9969-E2EBE363BE96}" type="sibTrans" cxnId="{8F07B314-F201-41E8-B317-86193812CAC9}">
      <dgm:prSet/>
      <dgm:spPr/>
      <dgm:t>
        <a:bodyPr/>
        <a:lstStyle/>
        <a:p>
          <a:endParaRPr lang="en-US"/>
        </a:p>
      </dgm:t>
    </dgm:pt>
    <dgm:pt modelId="{4AFE65E0-4516-4D0C-8D0F-9BFC51B5C2AC}">
      <dgm:prSet/>
      <dgm:spPr/>
      <dgm:t>
        <a:bodyPr/>
        <a:lstStyle/>
        <a:p>
          <a:r>
            <a:rPr lang="en-US" dirty="0">
              <a:solidFill>
                <a:srgbClr val="FF0000"/>
              </a:solidFill>
            </a:rPr>
            <a:t>1. </a:t>
          </a:r>
          <a:r>
            <a:rPr lang="en-US" dirty="0" err="1">
              <a:solidFill>
                <a:srgbClr val="FF0000"/>
              </a:solidFill>
            </a:rPr>
            <a:t>Hãy</a:t>
          </a:r>
          <a:r>
            <a:rPr lang="en-US" dirty="0">
              <a:solidFill>
                <a:srgbClr val="FF0000"/>
              </a:solidFill>
            </a:rPr>
            <a:t> </a:t>
          </a:r>
          <a:r>
            <a:rPr lang="en-US" dirty="0" err="1">
              <a:solidFill>
                <a:srgbClr val="FF0000"/>
              </a:solidFill>
            </a:rPr>
            <a:t>nêu</a:t>
          </a:r>
          <a:r>
            <a:rPr lang="en-US" dirty="0">
              <a:solidFill>
                <a:srgbClr val="FF0000"/>
              </a:solidFill>
            </a:rPr>
            <a:t> </a:t>
          </a:r>
          <a:r>
            <a:rPr lang="en-US" dirty="0" err="1">
              <a:solidFill>
                <a:srgbClr val="FF0000"/>
              </a:solidFill>
            </a:rPr>
            <a:t>các</a:t>
          </a:r>
          <a:r>
            <a:rPr lang="en-US" dirty="0">
              <a:solidFill>
                <a:srgbClr val="FF0000"/>
              </a:solidFill>
            </a:rPr>
            <a:t> </a:t>
          </a:r>
          <a:r>
            <a:rPr lang="en-US" dirty="0" err="1">
              <a:solidFill>
                <a:srgbClr val="FF0000"/>
              </a:solidFill>
            </a:rPr>
            <a:t>vị</a:t>
          </a:r>
          <a:r>
            <a:rPr lang="en-US" dirty="0">
              <a:solidFill>
                <a:srgbClr val="FF0000"/>
              </a:solidFill>
            </a:rPr>
            <a:t> </a:t>
          </a:r>
          <a:r>
            <a:rPr lang="en-US" dirty="0" err="1">
              <a:solidFill>
                <a:srgbClr val="FF0000"/>
              </a:solidFill>
            </a:rPr>
            <a:t>trí</a:t>
          </a:r>
          <a:r>
            <a:rPr lang="en-US" dirty="0">
              <a:solidFill>
                <a:srgbClr val="FF0000"/>
              </a:solidFill>
            </a:rPr>
            <a:t> </a:t>
          </a:r>
          <a:r>
            <a:rPr lang="en-US" dirty="0" err="1">
              <a:solidFill>
                <a:srgbClr val="FF0000"/>
              </a:solidFill>
            </a:rPr>
            <a:t>tổn</a:t>
          </a:r>
          <a:r>
            <a:rPr lang="en-US" dirty="0">
              <a:solidFill>
                <a:srgbClr val="FF0000"/>
              </a:solidFill>
            </a:rPr>
            <a:t> </a:t>
          </a:r>
          <a:r>
            <a:rPr lang="en-US" dirty="0" err="1">
              <a:solidFill>
                <a:srgbClr val="FF0000"/>
              </a:solidFill>
            </a:rPr>
            <a:t>thương</a:t>
          </a:r>
          <a:r>
            <a:rPr lang="en-US" dirty="0">
              <a:solidFill>
                <a:srgbClr val="FF0000"/>
              </a:solidFill>
            </a:rPr>
            <a:t> </a:t>
          </a:r>
          <a:r>
            <a:rPr lang="en-US" dirty="0" err="1">
              <a:solidFill>
                <a:srgbClr val="FF0000"/>
              </a:solidFill>
            </a:rPr>
            <a:t>gây</a:t>
          </a:r>
          <a:r>
            <a:rPr lang="en-US" dirty="0">
              <a:solidFill>
                <a:srgbClr val="FF0000"/>
              </a:solidFill>
            </a:rPr>
            <a:t> </a:t>
          </a:r>
          <a:r>
            <a:rPr lang="en-US" dirty="0" err="1">
              <a:solidFill>
                <a:srgbClr val="FF0000"/>
              </a:solidFill>
            </a:rPr>
            <a:t>bất</a:t>
          </a:r>
          <a:r>
            <a:rPr lang="en-US" dirty="0">
              <a:solidFill>
                <a:srgbClr val="FF0000"/>
              </a:solidFill>
            </a:rPr>
            <a:t> </a:t>
          </a:r>
          <a:r>
            <a:rPr lang="en-US" dirty="0" err="1">
              <a:solidFill>
                <a:srgbClr val="FF0000"/>
              </a:solidFill>
            </a:rPr>
            <a:t>thường</a:t>
          </a:r>
          <a:r>
            <a:rPr lang="en-US" dirty="0">
              <a:solidFill>
                <a:srgbClr val="FF0000"/>
              </a:solidFill>
            </a:rPr>
            <a:t> </a:t>
          </a:r>
          <a:r>
            <a:rPr lang="en-US" dirty="0" err="1">
              <a:solidFill>
                <a:srgbClr val="FF0000"/>
              </a:solidFill>
            </a:rPr>
            <a:t>cảm</a:t>
          </a:r>
          <a:r>
            <a:rPr lang="en-US" dirty="0">
              <a:solidFill>
                <a:srgbClr val="FF0000"/>
              </a:solidFill>
            </a:rPr>
            <a:t> </a:t>
          </a:r>
          <a:r>
            <a:rPr lang="en-US" dirty="0" err="1">
              <a:solidFill>
                <a:srgbClr val="FF0000"/>
              </a:solidFill>
            </a:rPr>
            <a:t>giác</a:t>
          </a:r>
          <a:r>
            <a:rPr lang="en-US" dirty="0">
              <a:solidFill>
                <a:srgbClr val="FF0000"/>
              </a:solidFill>
            </a:rPr>
            <a:t>? </a:t>
          </a:r>
        </a:p>
      </dgm:t>
    </dgm:pt>
    <dgm:pt modelId="{5E0C12DA-4F0F-4082-8177-AF9461B215EA}" type="parTrans" cxnId="{1451B025-8A06-4848-8CB9-7487228128C7}">
      <dgm:prSet/>
      <dgm:spPr/>
      <dgm:t>
        <a:bodyPr/>
        <a:lstStyle/>
        <a:p>
          <a:endParaRPr lang="en-US"/>
        </a:p>
      </dgm:t>
    </dgm:pt>
    <dgm:pt modelId="{DB4BFAE2-FF8A-4537-999F-C775C3592917}" type="sibTrans" cxnId="{1451B025-8A06-4848-8CB9-7487228128C7}">
      <dgm:prSet/>
      <dgm:spPr/>
      <dgm:t>
        <a:bodyPr/>
        <a:lstStyle/>
        <a:p>
          <a:endParaRPr lang="en-US"/>
        </a:p>
      </dgm:t>
    </dgm:pt>
    <dgm:pt modelId="{C9A464CA-9F3E-42F7-ABE6-98B9119052EA}" type="pres">
      <dgm:prSet presAssocID="{52FD5511-469B-469E-81EC-5B1BCE84CCBD}" presName="hierChild1" presStyleCnt="0">
        <dgm:presLayoutVars>
          <dgm:chPref val="1"/>
          <dgm:dir/>
          <dgm:animOne val="branch"/>
          <dgm:animLvl val="lvl"/>
          <dgm:resizeHandles/>
        </dgm:presLayoutVars>
      </dgm:prSet>
      <dgm:spPr/>
    </dgm:pt>
    <dgm:pt modelId="{FA02B3E1-328C-4824-9509-FB45273056ED}" type="pres">
      <dgm:prSet presAssocID="{2429C550-3C2F-411B-8C2C-0E642488F408}" presName="hierRoot1" presStyleCnt="0"/>
      <dgm:spPr/>
    </dgm:pt>
    <dgm:pt modelId="{1FBEC31D-A8F9-4CCC-9FF6-F6D6C2A733CF}" type="pres">
      <dgm:prSet presAssocID="{2429C550-3C2F-411B-8C2C-0E642488F408}" presName="composite" presStyleCnt="0"/>
      <dgm:spPr/>
    </dgm:pt>
    <dgm:pt modelId="{D985630D-959C-4ECA-A2E7-6DF733818DB9}" type="pres">
      <dgm:prSet presAssocID="{2429C550-3C2F-411B-8C2C-0E642488F408}" presName="background" presStyleLbl="node0" presStyleIdx="0" presStyleCnt="2"/>
      <dgm:spPr/>
    </dgm:pt>
    <dgm:pt modelId="{943AB953-AE97-443F-90C4-CCEFCB0CF35F}" type="pres">
      <dgm:prSet presAssocID="{2429C550-3C2F-411B-8C2C-0E642488F408}" presName="text" presStyleLbl="fgAcc0" presStyleIdx="0" presStyleCnt="2">
        <dgm:presLayoutVars>
          <dgm:chPref val="3"/>
        </dgm:presLayoutVars>
      </dgm:prSet>
      <dgm:spPr/>
    </dgm:pt>
    <dgm:pt modelId="{C53802E9-2FE3-4B95-9BCA-D672A3CAB6E4}" type="pres">
      <dgm:prSet presAssocID="{2429C550-3C2F-411B-8C2C-0E642488F408}" presName="hierChild2" presStyleCnt="0"/>
      <dgm:spPr/>
    </dgm:pt>
    <dgm:pt modelId="{E2A5474F-117F-48A3-8922-A6EC7D599C80}" type="pres">
      <dgm:prSet presAssocID="{4AFE65E0-4516-4D0C-8D0F-9BFC51B5C2AC}" presName="hierRoot1" presStyleCnt="0"/>
      <dgm:spPr/>
    </dgm:pt>
    <dgm:pt modelId="{2CC9E9FD-4D2D-486D-B9E4-A7566DFB4455}" type="pres">
      <dgm:prSet presAssocID="{4AFE65E0-4516-4D0C-8D0F-9BFC51B5C2AC}" presName="composite" presStyleCnt="0"/>
      <dgm:spPr/>
    </dgm:pt>
    <dgm:pt modelId="{B598460B-A5EA-4D44-A4D9-CE586DBE3054}" type="pres">
      <dgm:prSet presAssocID="{4AFE65E0-4516-4D0C-8D0F-9BFC51B5C2AC}" presName="background" presStyleLbl="node0" presStyleIdx="1" presStyleCnt="2"/>
      <dgm:spPr/>
    </dgm:pt>
    <dgm:pt modelId="{6CAA3146-E608-4248-AEBD-1A04D2052575}" type="pres">
      <dgm:prSet presAssocID="{4AFE65E0-4516-4D0C-8D0F-9BFC51B5C2AC}" presName="text" presStyleLbl="fgAcc0" presStyleIdx="1" presStyleCnt="2">
        <dgm:presLayoutVars>
          <dgm:chPref val="3"/>
        </dgm:presLayoutVars>
      </dgm:prSet>
      <dgm:spPr/>
    </dgm:pt>
    <dgm:pt modelId="{0ADC1BF8-BCDB-4651-872F-599B31166C5F}" type="pres">
      <dgm:prSet presAssocID="{4AFE65E0-4516-4D0C-8D0F-9BFC51B5C2AC}" presName="hierChild2" presStyleCnt="0"/>
      <dgm:spPr/>
    </dgm:pt>
  </dgm:ptLst>
  <dgm:cxnLst>
    <dgm:cxn modelId="{8F07B314-F201-41E8-B317-86193812CAC9}" srcId="{52FD5511-469B-469E-81EC-5B1BCE84CCBD}" destId="{2429C550-3C2F-411B-8C2C-0E642488F408}" srcOrd="0" destOrd="0" parTransId="{A95B9A7F-B0D3-4495-BF61-B972C85F50B4}" sibTransId="{FA20E355-A079-4974-9969-E2EBE363BE96}"/>
    <dgm:cxn modelId="{1451B025-8A06-4848-8CB9-7487228128C7}" srcId="{52FD5511-469B-469E-81EC-5B1BCE84CCBD}" destId="{4AFE65E0-4516-4D0C-8D0F-9BFC51B5C2AC}" srcOrd="1" destOrd="0" parTransId="{5E0C12DA-4F0F-4082-8177-AF9461B215EA}" sibTransId="{DB4BFAE2-FF8A-4537-999F-C775C3592917}"/>
    <dgm:cxn modelId="{67C54A33-94BE-4B17-833F-00572689EA93}" type="presOf" srcId="{2429C550-3C2F-411B-8C2C-0E642488F408}" destId="{943AB953-AE97-443F-90C4-CCEFCB0CF35F}" srcOrd="0" destOrd="0" presId="urn:microsoft.com/office/officeart/2005/8/layout/hierarchy1"/>
    <dgm:cxn modelId="{34C09562-B8AD-40F9-AE18-675C6509DC57}" type="presOf" srcId="{52FD5511-469B-469E-81EC-5B1BCE84CCBD}" destId="{C9A464CA-9F3E-42F7-ABE6-98B9119052EA}" srcOrd="0" destOrd="0" presId="urn:microsoft.com/office/officeart/2005/8/layout/hierarchy1"/>
    <dgm:cxn modelId="{B4899E94-6453-4A3B-864E-7B5D8E70BCEB}" type="presOf" srcId="{4AFE65E0-4516-4D0C-8D0F-9BFC51B5C2AC}" destId="{6CAA3146-E608-4248-AEBD-1A04D2052575}" srcOrd="0" destOrd="0" presId="urn:microsoft.com/office/officeart/2005/8/layout/hierarchy1"/>
    <dgm:cxn modelId="{F9E1CEFB-F6B1-468C-BC86-B6BFF19207CA}" type="presParOf" srcId="{C9A464CA-9F3E-42F7-ABE6-98B9119052EA}" destId="{FA02B3E1-328C-4824-9509-FB45273056ED}" srcOrd="0" destOrd="0" presId="urn:microsoft.com/office/officeart/2005/8/layout/hierarchy1"/>
    <dgm:cxn modelId="{5525274E-9340-40A1-AACD-0F2DCD4FB58D}" type="presParOf" srcId="{FA02B3E1-328C-4824-9509-FB45273056ED}" destId="{1FBEC31D-A8F9-4CCC-9FF6-F6D6C2A733CF}" srcOrd="0" destOrd="0" presId="urn:microsoft.com/office/officeart/2005/8/layout/hierarchy1"/>
    <dgm:cxn modelId="{CEA98EAA-2F47-46B1-86EE-9D7D7DD6B276}" type="presParOf" srcId="{1FBEC31D-A8F9-4CCC-9FF6-F6D6C2A733CF}" destId="{D985630D-959C-4ECA-A2E7-6DF733818DB9}" srcOrd="0" destOrd="0" presId="urn:microsoft.com/office/officeart/2005/8/layout/hierarchy1"/>
    <dgm:cxn modelId="{7302583D-1185-4FF3-AA62-8ABDDB200F49}" type="presParOf" srcId="{1FBEC31D-A8F9-4CCC-9FF6-F6D6C2A733CF}" destId="{943AB953-AE97-443F-90C4-CCEFCB0CF35F}" srcOrd="1" destOrd="0" presId="urn:microsoft.com/office/officeart/2005/8/layout/hierarchy1"/>
    <dgm:cxn modelId="{853A12F5-036E-4BFB-8DC3-B65BA52E691B}" type="presParOf" srcId="{FA02B3E1-328C-4824-9509-FB45273056ED}" destId="{C53802E9-2FE3-4B95-9BCA-D672A3CAB6E4}" srcOrd="1" destOrd="0" presId="urn:microsoft.com/office/officeart/2005/8/layout/hierarchy1"/>
    <dgm:cxn modelId="{A2D4994F-54B0-4102-AF66-DA652303FC32}" type="presParOf" srcId="{C9A464CA-9F3E-42F7-ABE6-98B9119052EA}" destId="{E2A5474F-117F-48A3-8922-A6EC7D599C80}" srcOrd="1" destOrd="0" presId="urn:microsoft.com/office/officeart/2005/8/layout/hierarchy1"/>
    <dgm:cxn modelId="{06A61E07-BE74-4D6A-9E2F-AA7DC2F56D2F}" type="presParOf" srcId="{E2A5474F-117F-48A3-8922-A6EC7D599C80}" destId="{2CC9E9FD-4D2D-486D-B9E4-A7566DFB4455}" srcOrd="0" destOrd="0" presId="urn:microsoft.com/office/officeart/2005/8/layout/hierarchy1"/>
    <dgm:cxn modelId="{BF055A70-E41A-4C05-BDE0-3271288F11D4}" type="presParOf" srcId="{2CC9E9FD-4D2D-486D-B9E4-A7566DFB4455}" destId="{B598460B-A5EA-4D44-A4D9-CE586DBE3054}" srcOrd="0" destOrd="0" presId="urn:microsoft.com/office/officeart/2005/8/layout/hierarchy1"/>
    <dgm:cxn modelId="{14CE1772-ECAD-4B41-890D-C322CBC5D078}" type="presParOf" srcId="{2CC9E9FD-4D2D-486D-B9E4-A7566DFB4455}" destId="{6CAA3146-E608-4248-AEBD-1A04D2052575}" srcOrd="1" destOrd="0" presId="urn:microsoft.com/office/officeart/2005/8/layout/hierarchy1"/>
    <dgm:cxn modelId="{0BB21422-ED99-4012-9C37-6433B0F338E7}" type="presParOf" srcId="{E2A5474F-117F-48A3-8922-A6EC7D599C80}" destId="{0ADC1BF8-BCDB-4651-872F-599B31166C5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FD5511-469B-469E-81EC-5B1BCE84CCBD}"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US"/>
        </a:p>
      </dgm:t>
    </dgm:pt>
    <dgm:pt modelId="{2429C550-3C2F-411B-8C2C-0E642488F408}">
      <dgm:prSet custT="1"/>
      <dgm:spPr/>
      <dgm:t>
        <a:bodyPr/>
        <a:lstStyle/>
        <a:p>
          <a:pPr algn="l"/>
          <a:r>
            <a:rPr lang="vi-VN" sz="3200" dirty="0"/>
            <a:t>Bệnh nhân nữ, </a:t>
          </a:r>
          <a:endParaRPr lang="en-US" sz="3200" dirty="0"/>
        </a:p>
        <a:p>
          <a:pPr algn="l"/>
          <a:r>
            <a:rPr lang="en-US" sz="3200" dirty="0"/>
            <a:t>35 </a:t>
          </a:r>
          <a:r>
            <a:rPr lang="vi-VN" sz="3200" dirty="0"/>
            <a:t>tuổi, </a:t>
          </a:r>
          <a:endParaRPr lang="en-US" sz="3200" dirty="0"/>
        </a:p>
        <a:p>
          <a:pPr algn="l"/>
          <a:r>
            <a:rPr lang="en-US" sz="3200" dirty="0"/>
            <a:t>N</a:t>
          </a:r>
          <a:r>
            <a:rPr lang="vi-VN" sz="3200" dirty="0"/>
            <a:t>hập viện vì </a:t>
          </a:r>
          <a:r>
            <a:rPr lang="vi-VN" sz="3200" dirty="0">
              <a:solidFill>
                <a:srgbClr val="FF0000"/>
              </a:solidFill>
            </a:rPr>
            <a:t>tê</a:t>
          </a:r>
          <a:r>
            <a:rPr lang="vi-VN" sz="3200" dirty="0"/>
            <a:t> </a:t>
          </a:r>
          <a:r>
            <a:rPr lang="vi-VN" sz="3200" dirty="0">
              <a:solidFill>
                <a:srgbClr val="FF0000"/>
              </a:solidFill>
            </a:rPr>
            <a:t>yếu hai chân tiến triển</a:t>
          </a:r>
          <a:r>
            <a:rPr lang="vi-VN" sz="3200" dirty="0"/>
            <a:t> trong vòng </a:t>
          </a:r>
          <a:r>
            <a:rPr lang="en-US" sz="3200" dirty="0"/>
            <a:t>2</a:t>
          </a:r>
          <a:r>
            <a:rPr lang="vi-VN" sz="3200" dirty="0"/>
            <a:t> tuần.</a:t>
          </a:r>
          <a:endParaRPr lang="en-US" sz="3200" dirty="0"/>
        </a:p>
      </dgm:t>
    </dgm:pt>
    <dgm:pt modelId="{A95B9A7F-B0D3-4495-BF61-B972C85F50B4}" type="parTrans" cxnId="{8F07B314-F201-41E8-B317-86193812CAC9}">
      <dgm:prSet/>
      <dgm:spPr/>
      <dgm:t>
        <a:bodyPr/>
        <a:lstStyle/>
        <a:p>
          <a:endParaRPr lang="en-US"/>
        </a:p>
      </dgm:t>
    </dgm:pt>
    <dgm:pt modelId="{FA20E355-A079-4974-9969-E2EBE363BE96}" type="sibTrans" cxnId="{8F07B314-F201-41E8-B317-86193812CAC9}">
      <dgm:prSet/>
      <dgm:spPr/>
      <dgm:t>
        <a:bodyPr/>
        <a:lstStyle/>
        <a:p>
          <a:endParaRPr lang="en-US"/>
        </a:p>
      </dgm:t>
    </dgm:pt>
    <dgm:pt modelId="{4AFE65E0-4516-4D0C-8D0F-9BFC51B5C2AC}">
      <dgm:prSet/>
      <dgm:spPr/>
      <dgm:t>
        <a:bodyPr/>
        <a:lstStyle/>
        <a:p>
          <a:r>
            <a:rPr lang="en-US" dirty="0">
              <a:solidFill>
                <a:srgbClr val="FF0000"/>
              </a:solidFill>
            </a:rPr>
            <a:t>2. </a:t>
          </a:r>
          <a:r>
            <a:rPr lang="en-US" dirty="0" err="1">
              <a:solidFill>
                <a:srgbClr val="FF0000"/>
              </a:solidFill>
            </a:rPr>
            <a:t>Cần</a:t>
          </a:r>
          <a:r>
            <a:rPr lang="en-US" dirty="0">
              <a:solidFill>
                <a:srgbClr val="FF0000"/>
              </a:solidFill>
            </a:rPr>
            <a:t> </a:t>
          </a:r>
          <a:r>
            <a:rPr lang="en-US" dirty="0" err="1">
              <a:solidFill>
                <a:srgbClr val="FF0000"/>
              </a:solidFill>
            </a:rPr>
            <a:t>khai</a:t>
          </a:r>
          <a:r>
            <a:rPr lang="en-US" dirty="0">
              <a:solidFill>
                <a:srgbClr val="FF0000"/>
              </a:solidFill>
            </a:rPr>
            <a:t> </a:t>
          </a:r>
          <a:r>
            <a:rPr lang="en-US" dirty="0" err="1">
              <a:solidFill>
                <a:srgbClr val="FF0000"/>
              </a:solidFill>
            </a:rPr>
            <a:t>thác</a:t>
          </a:r>
          <a:r>
            <a:rPr lang="en-US" dirty="0">
              <a:solidFill>
                <a:srgbClr val="FF0000"/>
              </a:solidFill>
            </a:rPr>
            <a:t> </a:t>
          </a:r>
          <a:r>
            <a:rPr lang="en-US" dirty="0" err="1">
              <a:solidFill>
                <a:srgbClr val="FF0000"/>
              </a:solidFill>
            </a:rPr>
            <a:t>những</a:t>
          </a:r>
          <a:r>
            <a:rPr lang="en-US" dirty="0">
              <a:solidFill>
                <a:srgbClr val="FF0000"/>
              </a:solidFill>
            </a:rPr>
            <a:t> </a:t>
          </a:r>
          <a:r>
            <a:rPr lang="en-US" dirty="0" err="1">
              <a:solidFill>
                <a:srgbClr val="FF0000"/>
              </a:solidFill>
            </a:rPr>
            <a:t>triệu</a:t>
          </a:r>
          <a:r>
            <a:rPr lang="en-US" dirty="0">
              <a:solidFill>
                <a:srgbClr val="FF0000"/>
              </a:solidFill>
            </a:rPr>
            <a:t> </a:t>
          </a:r>
          <a:r>
            <a:rPr lang="en-US" dirty="0" err="1">
              <a:solidFill>
                <a:srgbClr val="FF0000"/>
              </a:solidFill>
            </a:rPr>
            <a:t>chứng</a:t>
          </a:r>
          <a:r>
            <a:rPr lang="en-US" dirty="0">
              <a:solidFill>
                <a:srgbClr val="FF0000"/>
              </a:solidFill>
            </a:rPr>
            <a:t> </a:t>
          </a:r>
          <a:r>
            <a:rPr lang="en-US" dirty="0" err="1">
              <a:solidFill>
                <a:srgbClr val="FF0000"/>
              </a:solidFill>
            </a:rPr>
            <a:t>gì</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cảm</a:t>
          </a:r>
          <a:r>
            <a:rPr lang="en-US" dirty="0">
              <a:solidFill>
                <a:srgbClr val="FF0000"/>
              </a:solidFill>
            </a:rPr>
            <a:t> </a:t>
          </a:r>
          <a:r>
            <a:rPr lang="en-US" dirty="0" err="1">
              <a:solidFill>
                <a:srgbClr val="FF0000"/>
              </a:solidFill>
            </a:rPr>
            <a:t>giác</a:t>
          </a:r>
          <a:r>
            <a:rPr lang="en-US" dirty="0">
              <a:solidFill>
                <a:srgbClr val="FF0000"/>
              </a:solidFill>
            </a:rPr>
            <a:t> </a:t>
          </a:r>
          <a:r>
            <a:rPr lang="en-US" dirty="0" err="1">
              <a:solidFill>
                <a:srgbClr val="FF0000"/>
              </a:solidFill>
            </a:rPr>
            <a:t>khi</a:t>
          </a:r>
          <a:r>
            <a:rPr lang="en-US" dirty="0">
              <a:solidFill>
                <a:srgbClr val="FF0000"/>
              </a:solidFill>
            </a:rPr>
            <a:t> </a:t>
          </a:r>
          <a:r>
            <a:rPr lang="en-US" dirty="0" err="1">
              <a:solidFill>
                <a:srgbClr val="FF0000"/>
              </a:solidFill>
            </a:rPr>
            <a:t>bệnh</a:t>
          </a:r>
          <a:r>
            <a:rPr lang="en-US" dirty="0">
              <a:solidFill>
                <a:srgbClr val="FF0000"/>
              </a:solidFill>
            </a:rPr>
            <a:t> </a:t>
          </a:r>
          <a:r>
            <a:rPr lang="en-US" dirty="0" err="1">
              <a:solidFill>
                <a:srgbClr val="FF0000"/>
              </a:solidFill>
            </a:rPr>
            <a:t>nhân</a:t>
          </a:r>
          <a:r>
            <a:rPr lang="en-US" dirty="0">
              <a:solidFill>
                <a:srgbClr val="FF0000"/>
              </a:solidFill>
            </a:rPr>
            <a:t> than </a:t>
          </a:r>
          <a:r>
            <a:rPr lang="en-US" dirty="0" err="1">
              <a:solidFill>
                <a:srgbClr val="FF0000"/>
              </a:solidFill>
            </a:rPr>
            <a:t>phiền</a:t>
          </a:r>
          <a:r>
            <a:rPr lang="en-US" dirty="0">
              <a:solidFill>
                <a:srgbClr val="FF0000"/>
              </a:solidFill>
            </a:rPr>
            <a:t> “</a:t>
          </a:r>
          <a:r>
            <a:rPr lang="en-US" dirty="0" err="1">
              <a:solidFill>
                <a:srgbClr val="FF0000"/>
              </a:solidFill>
            </a:rPr>
            <a:t>tê</a:t>
          </a:r>
          <a:r>
            <a:rPr lang="en-US" dirty="0">
              <a:solidFill>
                <a:srgbClr val="FF0000"/>
              </a:solidFill>
            </a:rPr>
            <a:t>”?</a:t>
          </a:r>
        </a:p>
      </dgm:t>
    </dgm:pt>
    <dgm:pt modelId="{5E0C12DA-4F0F-4082-8177-AF9461B215EA}" type="parTrans" cxnId="{1451B025-8A06-4848-8CB9-7487228128C7}">
      <dgm:prSet/>
      <dgm:spPr/>
      <dgm:t>
        <a:bodyPr/>
        <a:lstStyle/>
        <a:p>
          <a:endParaRPr lang="en-US"/>
        </a:p>
      </dgm:t>
    </dgm:pt>
    <dgm:pt modelId="{DB4BFAE2-FF8A-4537-999F-C775C3592917}" type="sibTrans" cxnId="{1451B025-8A06-4848-8CB9-7487228128C7}">
      <dgm:prSet/>
      <dgm:spPr/>
      <dgm:t>
        <a:bodyPr/>
        <a:lstStyle/>
        <a:p>
          <a:endParaRPr lang="en-US"/>
        </a:p>
      </dgm:t>
    </dgm:pt>
    <dgm:pt modelId="{C9A464CA-9F3E-42F7-ABE6-98B9119052EA}" type="pres">
      <dgm:prSet presAssocID="{52FD5511-469B-469E-81EC-5B1BCE84CCBD}" presName="hierChild1" presStyleCnt="0">
        <dgm:presLayoutVars>
          <dgm:chPref val="1"/>
          <dgm:dir/>
          <dgm:animOne val="branch"/>
          <dgm:animLvl val="lvl"/>
          <dgm:resizeHandles/>
        </dgm:presLayoutVars>
      </dgm:prSet>
      <dgm:spPr/>
    </dgm:pt>
    <dgm:pt modelId="{FA02B3E1-328C-4824-9509-FB45273056ED}" type="pres">
      <dgm:prSet presAssocID="{2429C550-3C2F-411B-8C2C-0E642488F408}" presName="hierRoot1" presStyleCnt="0"/>
      <dgm:spPr/>
    </dgm:pt>
    <dgm:pt modelId="{1FBEC31D-A8F9-4CCC-9FF6-F6D6C2A733CF}" type="pres">
      <dgm:prSet presAssocID="{2429C550-3C2F-411B-8C2C-0E642488F408}" presName="composite" presStyleCnt="0"/>
      <dgm:spPr/>
    </dgm:pt>
    <dgm:pt modelId="{D985630D-959C-4ECA-A2E7-6DF733818DB9}" type="pres">
      <dgm:prSet presAssocID="{2429C550-3C2F-411B-8C2C-0E642488F408}" presName="background" presStyleLbl="node0" presStyleIdx="0" presStyleCnt="2"/>
      <dgm:spPr/>
    </dgm:pt>
    <dgm:pt modelId="{943AB953-AE97-443F-90C4-CCEFCB0CF35F}" type="pres">
      <dgm:prSet presAssocID="{2429C550-3C2F-411B-8C2C-0E642488F408}" presName="text" presStyleLbl="fgAcc0" presStyleIdx="0" presStyleCnt="2">
        <dgm:presLayoutVars>
          <dgm:chPref val="3"/>
        </dgm:presLayoutVars>
      </dgm:prSet>
      <dgm:spPr/>
    </dgm:pt>
    <dgm:pt modelId="{C53802E9-2FE3-4B95-9BCA-D672A3CAB6E4}" type="pres">
      <dgm:prSet presAssocID="{2429C550-3C2F-411B-8C2C-0E642488F408}" presName="hierChild2" presStyleCnt="0"/>
      <dgm:spPr/>
    </dgm:pt>
    <dgm:pt modelId="{E2A5474F-117F-48A3-8922-A6EC7D599C80}" type="pres">
      <dgm:prSet presAssocID="{4AFE65E0-4516-4D0C-8D0F-9BFC51B5C2AC}" presName="hierRoot1" presStyleCnt="0"/>
      <dgm:spPr/>
    </dgm:pt>
    <dgm:pt modelId="{2CC9E9FD-4D2D-486D-B9E4-A7566DFB4455}" type="pres">
      <dgm:prSet presAssocID="{4AFE65E0-4516-4D0C-8D0F-9BFC51B5C2AC}" presName="composite" presStyleCnt="0"/>
      <dgm:spPr/>
    </dgm:pt>
    <dgm:pt modelId="{B598460B-A5EA-4D44-A4D9-CE586DBE3054}" type="pres">
      <dgm:prSet presAssocID="{4AFE65E0-4516-4D0C-8D0F-9BFC51B5C2AC}" presName="background" presStyleLbl="node0" presStyleIdx="1" presStyleCnt="2"/>
      <dgm:spPr/>
    </dgm:pt>
    <dgm:pt modelId="{6CAA3146-E608-4248-AEBD-1A04D2052575}" type="pres">
      <dgm:prSet presAssocID="{4AFE65E0-4516-4D0C-8D0F-9BFC51B5C2AC}" presName="text" presStyleLbl="fgAcc0" presStyleIdx="1" presStyleCnt="2">
        <dgm:presLayoutVars>
          <dgm:chPref val="3"/>
        </dgm:presLayoutVars>
      </dgm:prSet>
      <dgm:spPr/>
    </dgm:pt>
    <dgm:pt modelId="{0ADC1BF8-BCDB-4651-872F-599B31166C5F}" type="pres">
      <dgm:prSet presAssocID="{4AFE65E0-4516-4D0C-8D0F-9BFC51B5C2AC}" presName="hierChild2" presStyleCnt="0"/>
      <dgm:spPr/>
    </dgm:pt>
  </dgm:ptLst>
  <dgm:cxnLst>
    <dgm:cxn modelId="{8F07B314-F201-41E8-B317-86193812CAC9}" srcId="{52FD5511-469B-469E-81EC-5B1BCE84CCBD}" destId="{2429C550-3C2F-411B-8C2C-0E642488F408}" srcOrd="0" destOrd="0" parTransId="{A95B9A7F-B0D3-4495-BF61-B972C85F50B4}" sibTransId="{FA20E355-A079-4974-9969-E2EBE363BE96}"/>
    <dgm:cxn modelId="{1451B025-8A06-4848-8CB9-7487228128C7}" srcId="{52FD5511-469B-469E-81EC-5B1BCE84CCBD}" destId="{4AFE65E0-4516-4D0C-8D0F-9BFC51B5C2AC}" srcOrd="1" destOrd="0" parTransId="{5E0C12DA-4F0F-4082-8177-AF9461B215EA}" sibTransId="{DB4BFAE2-FF8A-4537-999F-C775C3592917}"/>
    <dgm:cxn modelId="{67C54A33-94BE-4B17-833F-00572689EA93}" type="presOf" srcId="{2429C550-3C2F-411B-8C2C-0E642488F408}" destId="{943AB953-AE97-443F-90C4-CCEFCB0CF35F}" srcOrd="0" destOrd="0" presId="urn:microsoft.com/office/officeart/2005/8/layout/hierarchy1"/>
    <dgm:cxn modelId="{34C09562-B8AD-40F9-AE18-675C6509DC57}" type="presOf" srcId="{52FD5511-469B-469E-81EC-5B1BCE84CCBD}" destId="{C9A464CA-9F3E-42F7-ABE6-98B9119052EA}" srcOrd="0" destOrd="0" presId="urn:microsoft.com/office/officeart/2005/8/layout/hierarchy1"/>
    <dgm:cxn modelId="{B4899E94-6453-4A3B-864E-7B5D8E70BCEB}" type="presOf" srcId="{4AFE65E0-4516-4D0C-8D0F-9BFC51B5C2AC}" destId="{6CAA3146-E608-4248-AEBD-1A04D2052575}" srcOrd="0" destOrd="0" presId="urn:microsoft.com/office/officeart/2005/8/layout/hierarchy1"/>
    <dgm:cxn modelId="{F9E1CEFB-F6B1-468C-BC86-B6BFF19207CA}" type="presParOf" srcId="{C9A464CA-9F3E-42F7-ABE6-98B9119052EA}" destId="{FA02B3E1-328C-4824-9509-FB45273056ED}" srcOrd="0" destOrd="0" presId="urn:microsoft.com/office/officeart/2005/8/layout/hierarchy1"/>
    <dgm:cxn modelId="{5525274E-9340-40A1-AACD-0F2DCD4FB58D}" type="presParOf" srcId="{FA02B3E1-328C-4824-9509-FB45273056ED}" destId="{1FBEC31D-A8F9-4CCC-9FF6-F6D6C2A733CF}" srcOrd="0" destOrd="0" presId="urn:microsoft.com/office/officeart/2005/8/layout/hierarchy1"/>
    <dgm:cxn modelId="{CEA98EAA-2F47-46B1-86EE-9D7D7DD6B276}" type="presParOf" srcId="{1FBEC31D-A8F9-4CCC-9FF6-F6D6C2A733CF}" destId="{D985630D-959C-4ECA-A2E7-6DF733818DB9}" srcOrd="0" destOrd="0" presId="urn:microsoft.com/office/officeart/2005/8/layout/hierarchy1"/>
    <dgm:cxn modelId="{7302583D-1185-4FF3-AA62-8ABDDB200F49}" type="presParOf" srcId="{1FBEC31D-A8F9-4CCC-9FF6-F6D6C2A733CF}" destId="{943AB953-AE97-443F-90C4-CCEFCB0CF35F}" srcOrd="1" destOrd="0" presId="urn:microsoft.com/office/officeart/2005/8/layout/hierarchy1"/>
    <dgm:cxn modelId="{853A12F5-036E-4BFB-8DC3-B65BA52E691B}" type="presParOf" srcId="{FA02B3E1-328C-4824-9509-FB45273056ED}" destId="{C53802E9-2FE3-4B95-9BCA-D672A3CAB6E4}" srcOrd="1" destOrd="0" presId="urn:microsoft.com/office/officeart/2005/8/layout/hierarchy1"/>
    <dgm:cxn modelId="{A2D4994F-54B0-4102-AF66-DA652303FC32}" type="presParOf" srcId="{C9A464CA-9F3E-42F7-ABE6-98B9119052EA}" destId="{E2A5474F-117F-48A3-8922-A6EC7D599C80}" srcOrd="1" destOrd="0" presId="urn:microsoft.com/office/officeart/2005/8/layout/hierarchy1"/>
    <dgm:cxn modelId="{06A61E07-BE74-4D6A-9E2F-AA7DC2F56D2F}" type="presParOf" srcId="{E2A5474F-117F-48A3-8922-A6EC7D599C80}" destId="{2CC9E9FD-4D2D-486D-B9E4-A7566DFB4455}" srcOrd="0" destOrd="0" presId="urn:microsoft.com/office/officeart/2005/8/layout/hierarchy1"/>
    <dgm:cxn modelId="{BF055A70-E41A-4C05-BDE0-3271288F11D4}" type="presParOf" srcId="{2CC9E9FD-4D2D-486D-B9E4-A7566DFB4455}" destId="{B598460B-A5EA-4D44-A4D9-CE586DBE3054}" srcOrd="0" destOrd="0" presId="urn:microsoft.com/office/officeart/2005/8/layout/hierarchy1"/>
    <dgm:cxn modelId="{14CE1772-ECAD-4B41-890D-C322CBC5D078}" type="presParOf" srcId="{2CC9E9FD-4D2D-486D-B9E4-A7566DFB4455}" destId="{6CAA3146-E608-4248-AEBD-1A04D2052575}" srcOrd="1" destOrd="0" presId="urn:microsoft.com/office/officeart/2005/8/layout/hierarchy1"/>
    <dgm:cxn modelId="{0BB21422-ED99-4012-9C37-6433B0F338E7}" type="presParOf" srcId="{E2A5474F-117F-48A3-8922-A6EC7D599C80}" destId="{0ADC1BF8-BCDB-4651-872F-599B31166C5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FD5511-469B-469E-81EC-5B1BCE84CCBD}"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US"/>
        </a:p>
      </dgm:t>
    </dgm:pt>
    <dgm:pt modelId="{2429C550-3C2F-411B-8C2C-0E642488F408}">
      <dgm:prSet custT="1"/>
      <dgm:spPr/>
      <dgm:t>
        <a:bodyPr/>
        <a:lstStyle/>
        <a:p>
          <a:pPr algn="l"/>
          <a:r>
            <a:rPr lang="en-US" sz="3200" dirty="0" err="1"/>
            <a:t>Yếu</a:t>
          </a:r>
          <a:r>
            <a:rPr lang="en-US" sz="3200" dirty="0"/>
            <a:t> </a:t>
          </a:r>
          <a:r>
            <a:rPr lang="en-US" sz="3200" dirty="0" err="1"/>
            <a:t>hai</a:t>
          </a:r>
          <a:r>
            <a:rPr lang="en-US" sz="3200" dirty="0"/>
            <a:t> </a:t>
          </a:r>
          <a:r>
            <a:rPr lang="en-US" sz="3200" dirty="0" err="1"/>
            <a:t>chân</a:t>
          </a:r>
          <a:endParaRPr lang="en-US" sz="3200" dirty="0"/>
        </a:p>
        <a:p>
          <a:pPr algn="l"/>
          <a:r>
            <a:rPr lang="en-US" sz="3200" dirty="0" err="1"/>
            <a:t>Giảm</a:t>
          </a:r>
          <a:r>
            <a:rPr lang="en-US" sz="3200" dirty="0"/>
            <a:t> </a:t>
          </a:r>
          <a:r>
            <a:rPr lang="en-US" sz="3200" dirty="0" err="1"/>
            <a:t>cảm</a:t>
          </a:r>
          <a:r>
            <a:rPr lang="en-US" sz="3200" dirty="0"/>
            <a:t> </a:t>
          </a:r>
          <a:r>
            <a:rPr lang="en-US" sz="3200" dirty="0" err="1"/>
            <a:t>giác</a:t>
          </a:r>
          <a:r>
            <a:rPr lang="en-US" sz="3200" dirty="0"/>
            <a:t> </a:t>
          </a:r>
          <a:r>
            <a:rPr lang="en-US" sz="3200" dirty="0" err="1"/>
            <a:t>hai</a:t>
          </a:r>
          <a:r>
            <a:rPr lang="en-US" sz="3200" dirty="0"/>
            <a:t> </a:t>
          </a:r>
          <a:r>
            <a:rPr lang="en-US" sz="3200" dirty="0" err="1"/>
            <a:t>chân</a:t>
          </a:r>
          <a:r>
            <a:rPr lang="en-US" sz="3200" dirty="0"/>
            <a:t> </a:t>
          </a:r>
        </a:p>
        <a:p>
          <a:pPr algn="l"/>
          <a:r>
            <a:rPr lang="en-US" sz="3200" dirty="0" err="1"/>
            <a:t>Tiểu</a:t>
          </a:r>
          <a:r>
            <a:rPr lang="en-US" sz="3200" dirty="0"/>
            <a:t> </a:t>
          </a:r>
          <a:r>
            <a:rPr lang="en-US" sz="3200" dirty="0" err="1"/>
            <a:t>khó</a:t>
          </a:r>
          <a:endParaRPr lang="en-US" sz="3200" dirty="0"/>
        </a:p>
      </dgm:t>
    </dgm:pt>
    <dgm:pt modelId="{A95B9A7F-B0D3-4495-BF61-B972C85F50B4}" type="parTrans" cxnId="{8F07B314-F201-41E8-B317-86193812CAC9}">
      <dgm:prSet/>
      <dgm:spPr/>
      <dgm:t>
        <a:bodyPr/>
        <a:lstStyle/>
        <a:p>
          <a:endParaRPr lang="en-US"/>
        </a:p>
      </dgm:t>
    </dgm:pt>
    <dgm:pt modelId="{FA20E355-A079-4974-9969-E2EBE363BE96}" type="sibTrans" cxnId="{8F07B314-F201-41E8-B317-86193812CAC9}">
      <dgm:prSet/>
      <dgm:spPr/>
      <dgm:t>
        <a:bodyPr/>
        <a:lstStyle/>
        <a:p>
          <a:endParaRPr lang="en-US"/>
        </a:p>
      </dgm:t>
    </dgm:pt>
    <dgm:pt modelId="{4AFE65E0-4516-4D0C-8D0F-9BFC51B5C2AC}">
      <dgm:prSet/>
      <dgm:spPr/>
      <dgm:t>
        <a:bodyPr/>
        <a:lstStyle/>
        <a:p>
          <a:r>
            <a:rPr lang="en-US" dirty="0">
              <a:solidFill>
                <a:srgbClr val="FF0000"/>
              </a:solidFill>
            </a:rPr>
            <a:t>3. </a:t>
          </a:r>
          <a:r>
            <a:rPr lang="en-US" dirty="0" err="1">
              <a:solidFill>
                <a:srgbClr val="FF0000"/>
              </a:solidFill>
            </a:rPr>
            <a:t>Những</a:t>
          </a:r>
          <a:r>
            <a:rPr lang="en-US" dirty="0">
              <a:solidFill>
                <a:srgbClr val="FF0000"/>
              </a:solidFill>
            </a:rPr>
            <a:t> </a:t>
          </a:r>
          <a:r>
            <a:rPr lang="en-US" dirty="0" err="1">
              <a:solidFill>
                <a:srgbClr val="FF0000"/>
              </a:solidFill>
            </a:rPr>
            <a:t>dấu</a:t>
          </a:r>
          <a:r>
            <a:rPr lang="en-US" dirty="0">
              <a:solidFill>
                <a:srgbClr val="FF0000"/>
              </a:solidFill>
            </a:rPr>
            <a:t> </a:t>
          </a:r>
          <a:r>
            <a:rPr lang="en-US" dirty="0" err="1">
              <a:solidFill>
                <a:srgbClr val="FF0000"/>
              </a:solidFill>
            </a:rPr>
            <a:t>hiệu</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trọng</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thần</a:t>
          </a:r>
          <a:r>
            <a:rPr lang="en-US" dirty="0">
              <a:solidFill>
                <a:srgbClr val="FF0000"/>
              </a:solidFill>
            </a:rPr>
            <a:t> </a:t>
          </a:r>
          <a:r>
            <a:rPr lang="en-US" dirty="0" err="1">
              <a:solidFill>
                <a:srgbClr val="FF0000"/>
              </a:solidFill>
            </a:rPr>
            <a:t>kinh</a:t>
          </a:r>
          <a:r>
            <a:rPr lang="en-US" dirty="0">
              <a:solidFill>
                <a:srgbClr val="FF0000"/>
              </a:solidFill>
            </a:rPr>
            <a:t>?</a:t>
          </a:r>
        </a:p>
      </dgm:t>
    </dgm:pt>
    <dgm:pt modelId="{5E0C12DA-4F0F-4082-8177-AF9461B215EA}" type="parTrans" cxnId="{1451B025-8A06-4848-8CB9-7487228128C7}">
      <dgm:prSet/>
      <dgm:spPr/>
      <dgm:t>
        <a:bodyPr/>
        <a:lstStyle/>
        <a:p>
          <a:endParaRPr lang="en-US"/>
        </a:p>
      </dgm:t>
    </dgm:pt>
    <dgm:pt modelId="{DB4BFAE2-FF8A-4537-999F-C775C3592917}" type="sibTrans" cxnId="{1451B025-8A06-4848-8CB9-7487228128C7}">
      <dgm:prSet/>
      <dgm:spPr/>
      <dgm:t>
        <a:bodyPr/>
        <a:lstStyle/>
        <a:p>
          <a:endParaRPr lang="en-US"/>
        </a:p>
      </dgm:t>
    </dgm:pt>
    <dgm:pt modelId="{C9A464CA-9F3E-42F7-ABE6-98B9119052EA}" type="pres">
      <dgm:prSet presAssocID="{52FD5511-469B-469E-81EC-5B1BCE84CCBD}" presName="hierChild1" presStyleCnt="0">
        <dgm:presLayoutVars>
          <dgm:chPref val="1"/>
          <dgm:dir/>
          <dgm:animOne val="branch"/>
          <dgm:animLvl val="lvl"/>
          <dgm:resizeHandles/>
        </dgm:presLayoutVars>
      </dgm:prSet>
      <dgm:spPr/>
    </dgm:pt>
    <dgm:pt modelId="{FA02B3E1-328C-4824-9509-FB45273056ED}" type="pres">
      <dgm:prSet presAssocID="{2429C550-3C2F-411B-8C2C-0E642488F408}" presName="hierRoot1" presStyleCnt="0"/>
      <dgm:spPr/>
    </dgm:pt>
    <dgm:pt modelId="{1FBEC31D-A8F9-4CCC-9FF6-F6D6C2A733CF}" type="pres">
      <dgm:prSet presAssocID="{2429C550-3C2F-411B-8C2C-0E642488F408}" presName="composite" presStyleCnt="0"/>
      <dgm:spPr/>
    </dgm:pt>
    <dgm:pt modelId="{D985630D-959C-4ECA-A2E7-6DF733818DB9}" type="pres">
      <dgm:prSet presAssocID="{2429C550-3C2F-411B-8C2C-0E642488F408}" presName="background" presStyleLbl="node0" presStyleIdx="0" presStyleCnt="2"/>
      <dgm:spPr/>
    </dgm:pt>
    <dgm:pt modelId="{943AB953-AE97-443F-90C4-CCEFCB0CF35F}" type="pres">
      <dgm:prSet presAssocID="{2429C550-3C2F-411B-8C2C-0E642488F408}" presName="text" presStyleLbl="fgAcc0" presStyleIdx="0" presStyleCnt="2" custScaleX="104849">
        <dgm:presLayoutVars>
          <dgm:chPref val="3"/>
        </dgm:presLayoutVars>
      </dgm:prSet>
      <dgm:spPr/>
    </dgm:pt>
    <dgm:pt modelId="{C53802E9-2FE3-4B95-9BCA-D672A3CAB6E4}" type="pres">
      <dgm:prSet presAssocID="{2429C550-3C2F-411B-8C2C-0E642488F408}" presName="hierChild2" presStyleCnt="0"/>
      <dgm:spPr/>
    </dgm:pt>
    <dgm:pt modelId="{E2A5474F-117F-48A3-8922-A6EC7D599C80}" type="pres">
      <dgm:prSet presAssocID="{4AFE65E0-4516-4D0C-8D0F-9BFC51B5C2AC}" presName="hierRoot1" presStyleCnt="0"/>
      <dgm:spPr/>
    </dgm:pt>
    <dgm:pt modelId="{2CC9E9FD-4D2D-486D-B9E4-A7566DFB4455}" type="pres">
      <dgm:prSet presAssocID="{4AFE65E0-4516-4D0C-8D0F-9BFC51B5C2AC}" presName="composite" presStyleCnt="0"/>
      <dgm:spPr/>
    </dgm:pt>
    <dgm:pt modelId="{B598460B-A5EA-4D44-A4D9-CE586DBE3054}" type="pres">
      <dgm:prSet presAssocID="{4AFE65E0-4516-4D0C-8D0F-9BFC51B5C2AC}" presName="background" presStyleLbl="node0" presStyleIdx="1" presStyleCnt="2"/>
      <dgm:spPr/>
    </dgm:pt>
    <dgm:pt modelId="{6CAA3146-E608-4248-AEBD-1A04D2052575}" type="pres">
      <dgm:prSet presAssocID="{4AFE65E0-4516-4D0C-8D0F-9BFC51B5C2AC}" presName="text" presStyleLbl="fgAcc0" presStyleIdx="1" presStyleCnt="2">
        <dgm:presLayoutVars>
          <dgm:chPref val="3"/>
        </dgm:presLayoutVars>
      </dgm:prSet>
      <dgm:spPr/>
    </dgm:pt>
    <dgm:pt modelId="{0ADC1BF8-BCDB-4651-872F-599B31166C5F}" type="pres">
      <dgm:prSet presAssocID="{4AFE65E0-4516-4D0C-8D0F-9BFC51B5C2AC}" presName="hierChild2" presStyleCnt="0"/>
      <dgm:spPr/>
    </dgm:pt>
  </dgm:ptLst>
  <dgm:cxnLst>
    <dgm:cxn modelId="{8F07B314-F201-41E8-B317-86193812CAC9}" srcId="{52FD5511-469B-469E-81EC-5B1BCE84CCBD}" destId="{2429C550-3C2F-411B-8C2C-0E642488F408}" srcOrd="0" destOrd="0" parTransId="{A95B9A7F-B0D3-4495-BF61-B972C85F50B4}" sibTransId="{FA20E355-A079-4974-9969-E2EBE363BE96}"/>
    <dgm:cxn modelId="{1451B025-8A06-4848-8CB9-7487228128C7}" srcId="{52FD5511-469B-469E-81EC-5B1BCE84CCBD}" destId="{4AFE65E0-4516-4D0C-8D0F-9BFC51B5C2AC}" srcOrd="1" destOrd="0" parTransId="{5E0C12DA-4F0F-4082-8177-AF9461B215EA}" sibTransId="{DB4BFAE2-FF8A-4537-999F-C775C3592917}"/>
    <dgm:cxn modelId="{67C54A33-94BE-4B17-833F-00572689EA93}" type="presOf" srcId="{2429C550-3C2F-411B-8C2C-0E642488F408}" destId="{943AB953-AE97-443F-90C4-CCEFCB0CF35F}" srcOrd="0" destOrd="0" presId="urn:microsoft.com/office/officeart/2005/8/layout/hierarchy1"/>
    <dgm:cxn modelId="{34C09562-B8AD-40F9-AE18-675C6509DC57}" type="presOf" srcId="{52FD5511-469B-469E-81EC-5B1BCE84CCBD}" destId="{C9A464CA-9F3E-42F7-ABE6-98B9119052EA}" srcOrd="0" destOrd="0" presId="urn:microsoft.com/office/officeart/2005/8/layout/hierarchy1"/>
    <dgm:cxn modelId="{B4899E94-6453-4A3B-864E-7B5D8E70BCEB}" type="presOf" srcId="{4AFE65E0-4516-4D0C-8D0F-9BFC51B5C2AC}" destId="{6CAA3146-E608-4248-AEBD-1A04D2052575}" srcOrd="0" destOrd="0" presId="urn:microsoft.com/office/officeart/2005/8/layout/hierarchy1"/>
    <dgm:cxn modelId="{F9E1CEFB-F6B1-468C-BC86-B6BFF19207CA}" type="presParOf" srcId="{C9A464CA-9F3E-42F7-ABE6-98B9119052EA}" destId="{FA02B3E1-328C-4824-9509-FB45273056ED}" srcOrd="0" destOrd="0" presId="urn:microsoft.com/office/officeart/2005/8/layout/hierarchy1"/>
    <dgm:cxn modelId="{5525274E-9340-40A1-AACD-0F2DCD4FB58D}" type="presParOf" srcId="{FA02B3E1-328C-4824-9509-FB45273056ED}" destId="{1FBEC31D-A8F9-4CCC-9FF6-F6D6C2A733CF}" srcOrd="0" destOrd="0" presId="urn:microsoft.com/office/officeart/2005/8/layout/hierarchy1"/>
    <dgm:cxn modelId="{CEA98EAA-2F47-46B1-86EE-9D7D7DD6B276}" type="presParOf" srcId="{1FBEC31D-A8F9-4CCC-9FF6-F6D6C2A733CF}" destId="{D985630D-959C-4ECA-A2E7-6DF733818DB9}" srcOrd="0" destOrd="0" presId="urn:microsoft.com/office/officeart/2005/8/layout/hierarchy1"/>
    <dgm:cxn modelId="{7302583D-1185-4FF3-AA62-8ABDDB200F49}" type="presParOf" srcId="{1FBEC31D-A8F9-4CCC-9FF6-F6D6C2A733CF}" destId="{943AB953-AE97-443F-90C4-CCEFCB0CF35F}" srcOrd="1" destOrd="0" presId="urn:microsoft.com/office/officeart/2005/8/layout/hierarchy1"/>
    <dgm:cxn modelId="{853A12F5-036E-4BFB-8DC3-B65BA52E691B}" type="presParOf" srcId="{FA02B3E1-328C-4824-9509-FB45273056ED}" destId="{C53802E9-2FE3-4B95-9BCA-D672A3CAB6E4}" srcOrd="1" destOrd="0" presId="urn:microsoft.com/office/officeart/2005/8/layout/hierarchy1"/>
    <dgm:cxn modelId="{A2D4994F-54B0-4102-AF66-DA652303FC32}" type="presParOf" srcId="{C9A464CA-9F3E-42F7-ABE6-98B9119052EA}" destId="{E2A5474F-117F-48A3-8922-A6EC7D599C80}" srcOrd="1" destOrd="0" presId="urn:microsoft.com/office/officeart/2005/8/layout/hierarchy1"/>
    <dgm:cxn modelId="{06A61E07-BE74-4D6A-9E2F-AA7DC2F56D2F}" type="presParOf" srcId="{E2A5474F-117F-48A3-8922-A6EC7D599C80}" destId="{2CC9E9FD-4D2D-486D-B9E4-A7566DFB4455}" srcOrd="0" destOrd="0" presId="urn:microsoft.com/office/officeart/2005/8/layout/hierarchy1"/>
    <dgm:cxn modelId="{BF055A70-E41A-4C05-BDE0-3271288F11D4}" type="presParOf" srcId="{2CC9E9FD-4D2D-486D-B9E4-A7566DFB4455}" destId="{B598460B-A5EA-4D44-A4D9-CE586DBE3054}" srcOrd="0" destOrd="0" presId="urn:microsoft.com/office/officeart/2005/8/layout/hierarchy1"/>
    <dgm:cxn modelId="{14CE1772-ECAD-4B41-890D-C322CBC5D078}" type="presParOf" srcId="{2CC9E9FD-4D2D-486D-B9E4-A7566DFB4455}" destId="{6CAA3146-E608-4248-AEBD-1A04D2052575}" srcOrd="1" destOrd="0" presId="urn:microsoft.com/office/officeart/2005/8/layout/hierarchy1"/>
    <dgm:cxn modelId="{0BB21422-ED99-4012-9C37-6433B0F338E7}" type="presParOf" srcId="{E2A5474F-117F-48A3-8922-A6EC7D599C80}" destId="{0ADC1BF8-BCDB-4651-872F-599B31166C5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85630D-959C-4ECA-A2E7-6DF733818DB9}">
      <dsp:nvSpPr>
        <dsp:cNvPr id="0" name=""/>
        <dsp:cNvSpPr/>
      </dsp:nvSpPr>
      <dsp:spPr>
        <a:xfrm>
          <a:off x="1339" y="773746"/>
          <a:ext cx="4701480" cy="298544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43AB953-AE97-443F-90C4-CCEFCB0CF35F}">
      <dsp:nvSpPr>
        <dsp:cNvPr id="0" name=""/>
        <dsp:cNvSpPr/>
      </dsp:nvSpPr>
      <dsp:spPr>
        <a:xfrm>
          <a:off x="523726" y="1270013"/>
          <a:ext cx="4701480" cy="298544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vi-VN" sz="3200" kern="1200" dirty="0"/>
            <a:t>Bệnh nhân nữ, </a:t>
          </a:r>
          <a:endParaRPr lang="en-US" sz="3200" kern="1200" dirty="0"/>
        </a:p>
        <a:p>
          <a:pPr marL="0" lvl="0" indent="0" algn="l" defTabSz="1422400">
            <a:lnSpc>
              <a:spcPct val="90000"/>
            </a:lnSpc>
            <a:spcBef>
              <a:spcPct val="0"/>
            </a:spcBef>
            <a:spcAft>
              <a:spcPct val="35000"/>
            </a:spcAft>
            <a:buNone/>
          </a:pPr>
          <a:r>
            <a:rPr lang="en-US" sz="3200" kern="1200" dirty="0"/>
            <a:t>35 </a:t>
          </a:r>
          <a:r>
            <a:rPr lang="vi-VN" sz="3200" kern="1200" dirty="0"/>
            <a:t>tuổi, </a:t>
          </a:r>
          <a:endParaRPr lang="en-US" sz="3200" kern="1200" dirty="0"/>
        </a:p>
        <a:p>
          <a:pPr marL="0" lvl="0" indent="0" algn="l" defTabSz="1422400">
            <a:lnSpc>
              <a:spcPct val="90000"/>
            </a:lnSpc>
            <a:spcBef>
              <a:spcPct val="0"/>
            </a:spcBef>
            <a:spcAft>
              <a:spcPct val="35000"/>
            </a:spcAft>
            <a:buNone/>
          </a:pPr>
          <a:r>
            <a:rPr lang="en-US" sz="3200" kern="1200" dirty="0"/>
            <a:t>N</a:t>
          </a:r>
          <a:r>
            <a:rPr lang="vi-VN" sz="3200" kern="1200" dirty="0"/>
            <a:t>hập viện vì </a:t>
          </a:r>
          <a:r>
            <a:rPr lang="vi-VN" sz="3200" kern="1200" dirty="0">
              <a:solidFill>
                <a:srgbClr val="FF0000"/>
              </a:solidFill>
            </a:rPr>
            <a:t>tê</a:t>
          </a:r>
          <a:r>
            <a:rPr lang="vi-VN" sz="3200" kern="1200" dirty="0"/>
            <a:t> </a:t>
          </a:r>
          <a:r>
            <a:rPr lang="vi-VN" sz="3200" kern="1200" dirty="0">
              <a:solidFill>
                <a:srgbClr val="FF0000"/>
              </a:solidFill>
            </a:rPr>
            <a:t>yếu hai chân tiến triển</a:t>
          </a:r>
          <a:r>
            <a:rPr lang="vi-VN" sz="3200" kern="1200" dirty="0"/>
            <a:t> trong vòng </a:t>
          </a:r>
          <a:r>
            <a:rPr lang="en-US" sz="3200" kern="1200" dirty="0"/>
            <a:t>2</a:t>
          </a:r>
          <a:r>
            <a:rPr lang="vi-VN" sz="3200" kern="1200" dirty="0"/>
            <a:t> tuần.</a:t>
          </a:r>
          <a:endParaRPr lang="en-US" sz="3200" kern="1200" dirty="0"/>
        </a:p>
      </dsp:txBody>
      <dsp:txXfrm>
        <a:off x="611167" y="1357454"/>
        <a:ext cx="4526598" cy="2810558"/>
      </dsp:txXfrm>
    </dsp:sp>
    <dsp:sp modelId="{B598460B-A5EA-4D44-A4D9-CE586DBE3054}">
      <dsp:nvSpPr>
        <dsp:cNvPr id="0" name=""/>
        <dsp:cNvSpPr/>
      </dsp:nvSpPr>
      <dsp:spPr>
        <a:xfrm>
          <a:off x="5747593" y="773746"/>
          <a:ext cx="4701480" cy="298544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CAA3146-E608-4248-AEBD-1A04D2052575}">
      <dsp:nvSpPr>
        <dsp:cNvPr id="0" name=""/>
        <dsp:cNvSpPr/>
      </dsp:nvSpPr>
      <dsp:spPr>
        <a:xfrm>
          <a:off x="6269980" y="1270013"/>
          <a:ext cx="4701480" cy="298544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solidFill>
                <a:srgbClr val="FF0000"/>
              </a:solidFill>
            </a:rPr>
            <a:t>1. </a:t>
          </a:r>
          <a:r>
            <a:rPr lang="en-US" sz="4600" kern="1200" dirty="0" err="1">
              <a:solidFill>
                <a:srgbClr val="FF0000"/>
              </a:solidFill>
            </a:rPr>
            <a:t>Hãy</a:t>
          </a:r>
          <a:r>
            <a:rPr lang="en-US" sz="4600" kern="1200" dirty="0">
              <a:solidFill>
                <a:srgbClr val="FF0000"/>
              </a:solidFill>
            </a:rPr>
            <a:t> </a:t>
          </a:r>
          <a:r>
            <a:rPr lang="en-US" sz="4600" kern="1200" dirty="0" err="1">
              <a:solidFill>
                <a:srgbClr val="FF0000"/>
              </a:solidFill>
            </a:rPr>
            <a:t>nêu</a:t>
          </a:r>
          <a:r>
            <a:rPr lang="en-US" sz="4600" kern="1200" dirty="0">
              <a:solidFill>
                <a:srgbClr val="FF0000"/>
              </a:solidFill>
            </a:rPr>
            <a:t> </a:t>
          </a:r>
          <a:r>
            <a:rPr lang="en-US" sz="4600" kern="1200" dirty="0" err="1">
              <a:solidFill>
                <a:srgbClr val="FF0000"/>
              </a:solidFill>
            </a:rPr>
            <a:t>các</a:t>
          </a:r>
          <a:r>
            <a:rPr lang="en-US" sz="4600" kern="1200" dirty="0">
              <a:solidFill>
                <a:srgbClr val="FF0000"/>
              </a:solidFill>
            </a:rPr>
            <a:t> </a:t>
          </a:r>
          <a:r>
            <a:rPr lang="en-US" sz="4600" kern="1200" dirty="0" err="1">
              <a:solidFill>
                <a:srgbClr val="FF0000"/>
              </a:solidFill>
            </a:rPr>
            <a:t>vị</a:t>
          </a:r>
          <a:r>
            <a:rPr lang="en-US" sz="4600" kern="1200" dirty="0">
              <a:solidFill>
                <a:srgbClr val="FF0000"/>
              </a:solidFill>
            </a:rPr>
            <a:t> </a:t>
          </a:r>
          <a:r>
            <a:rPr lang="en-US" sz="4600" kern="1200" dirty="0" err="1">
              <a:solidFill>
                <a:srgbClr val="FF0000"/>
              </a:solidFill>
            </a:rPr>
            <a:t>trí</a:t>
          </a:r>
          <a:r>
            <a:rPr lang="en-US" sz="4600" kern="1200" dirty="0">
              <a:solidFill>
                <a:srgbClr val="FF0000"/>
              </a:solidFill>
            </a:rPr>
            <a:t> </a:t>
          </a:r>
          <a:r>
            <a:rPr lang="en-US" sz="4600" kern="1200" dirty="0" err="1">
              <a:solidFill>
                <a:srgbClr val="FF0000"/>
              </a:solidFill>
            </a:rPr>
            <a:t>tổn</a:t>
          </a:r>
          <a:r>
            <a:rPr lang="en-US" sz="4600" kern="1200" dirty="0">
              <a:solidFill>
                <a:srgbClr val="FF0000"/>
              </a:solidFill>
            </a:rPr>
            <a:t> </a:t>
          </a:r>
          <a:r>
            <a:rPr lang="en-US" sz="4600" kern="1200" dirty="0" err="1">
              <a:solidFill>
                <a:srgbClr val="FF0000"/>
              </a:solidFill>
            </a:rPr>
            <a:t>thương</a:t>
          </a:r>
          <a:r>
            <a:rPr lang="en-US" sz="4600" kern="1200" dirty="0">
              <a:solidFill>
                <a:srgbClr val="FF0000"/>
              </a:solidFill>
            </a:rPr>
            <a:t> </a:t>
          </a:r>
          <a:r>
            <a:rPr lang="en-US" sz="4600" kern="1200" dirty="0" err="1">
              <a:solidFill>
                <a:srgbClr val="FF0000"/>
              </a:solidFill>
            </a:rPr>
            <a:t>gây</a:t>
          </a:r>
          <a:r>
            <a:rPr lang="en-US" sz="4600" kern="1200" dirty="0">
              <a:solidFill>
                <a:srgbClr val="FF0000"/>
              </a:solidFill>
            </a:rPr>
            <a:t> </a:t>
          </a:r>
          <a:r>
            <a:rPr lang="en-US" sz="4600" kern="1200" dirty="0" err="1">
              <a:solidFill>
                <a:srgbClr val="FF0000"/>
              </a:solidFill>
            </a:rPr>
            <a:t>bất</a:t>
          </a:r>
          <a:r>
            <a:rPr lang="en-US" sz="4600" kern="1200" dirty="0">
              <a:solidFill>
                <a:srgbClr val="FF0000"/>
              </a:solidFill>
            </a:rPr>
            <a:t> </a:t>
          </a:r>
          <a:r>
            <a:rPr lang="en-US" sz="4600" kern="1200" dirty="0" err="1">
              <a:solidFill>
                <a:srgbClr val="FF0000"/>
              </a:solidFill>
            </a:rPr>
            <a:t>thường</a:t>
          </a:r>
          <a:r>
            <a:rPr lang="en-US" sz="4600" kern="1200" dirty="0">
              <a:solidFill>
                <a:srgbClr val="FF0000"/>
              </a:solidFill>
            </a:rPr>
            <a:t> </a:t>
          </a:r>
          <a:r>
            <a:rPr lang="en-US" sz="4600" kern="1200" dirty="0" err="1">
              <a:solidFill>
                <a:srgbClr val="FF0000"/>
              </a:solidFill>
            </a:rPr>
            <a:t>cảm</a:t>
          </a:r>
          <a:r>
            <a:rPr lang="en-US" sz="4600" kern="1200" dirty="0">
              <a:solidFill>
                <a:srgbClr val="FF0000"/>
              </a:solidFill>
            </a:rPr>
            <a:t> </a:t>
          </a:r>
          <a:r>
            <a:rPr lang="en-US" sz="4600" kern="1200" dirty="0" err="1">
              <a:solidFill>
                <a:srgbClr val="FF0000"/>
              </a:solidFill>
            </a:rPr>
            <a:t>giác</a:t>
          </a:r>
          <a:r>
            <a:rPr lang="en-US" sz="4600" kern="1200" dirty="0">
              <a:solidFill>
                <a:srgbClr val="FF0000"/>
              </a:solidFill>
            </a:rPr>
            <a:t>? </a:t>
          </a:r>
        </a:p>
      </dsp:txBody>
      <dsp:txXfrm>
        <a:off x="6357421" y="1357454"/>
        <a:ext cx="4526598" cy="28105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85630D-959C-4ECA-A2E7-6DF733818DB9}">
      <dsp:nvSpPr>
        <dsp:cNvPr id="0" name=""/>
        <dsp:cNvSpPr/>
      </dsp:nvSpPr>
      <dsp:spPr>
        <a:xfrm>
          <a:off x="1339" y="773746"/>
          <a:ext cx="4701480" cy="298544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43AB953-AE97-443F-90C4-CCEFCB0CF35F}">
      <dsp:nvSpPr>
        <dsp:cNvPr id="0" name=""/>
        <dsp:cNvSpPr/>
      </dsp:nvSpPr>
      <dsp:spPr>
        <a:xfrm>
          <a:off x="523726" y="1270013"/>
          <a:ext cx="4701480" cy="298544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vi-VN" sz="3200" kern="1200" dirty="0"/>
            <a:t>Bệnh nhân nữ, </a:t>
          </a:r>
          <a:endParaRPr lang="en-US" sz="3200" kern="1200" dirty="0"/>
        </a:p>
        <a:p>
          <a:pPr marL="0" lvl="0" indent="0" algn="l" defTabSz="1422400">
            <a:lnSpc>
              <a:spcPct val="90000"/>
            </a:lnSpc>
            <a:spcBef>
              <a:spcPct val="0"/>
            </a:spcBef>
            <a:spcAft>
              <a:spcPct val="35000"/>
            </a:spcAft>
            <a:buNone/>
          </a:pPr>
          <a:r>
            <a:rPr lang="en-US" sz="3200" kern="1200" dirty="0"/>
            <a:t>35 </a:t>
          </a:r>
          <a:r>
            <a:rPr lang="vi-VN" sz="3200" kern="1200" dirty="0"/>
            <a:t>tuổi, </a:t>
          </a:r>
          <a:endParaRPr lang="en-US" sz="3200" kern="1200" dirty="0"/>
        </a:p>
        <a:p>
          <a:pPr marL="0" lvl="0" indent="0" algn="l" defTabSz="1422400">
            <a:lnSpc>
              <a:spcPct val="90000"/>
            </a:lnSpc>
            <a:spcBef>
              <a:spcPct val="0"/>
            </a:spcBef>
            <a:spcAft>
              <a:spcPct val="35000"/>
            </a:spcAft>
            <a:buNone/>
          </a:pPr>
          <a:r>
            <a:rPr lang="en-US" sz="3200" kern="1200" dirty="0"/>
            <a:t>N</a:t>
          </a:r>
          <a:r>
            <a:rPr lang="vi-VN" sz="3200" kern="1200" dirty="0"/>
            <a:t>hập viện vì </a:t>
          </a:r>
          <a:r>
            <a:rPr lang="vi-VN" sz="3200" kern="1200" dirty="0">
              <a:solidFill>
                <a:srgbClr val="FF0000"/>
              </a:solidFill>
            </a:rPr>
            <a:t>tê</a:t>
          </a:r>
          <a:r>
            <a:rPr lang="vi-VN" sz="3200" kern="1200" dirty="0"/>
            <a:t> </a:t>
          </a:r>
          <a:r>
            <a:rPr lang="vi-VN" sz="3200" kern="1200" dirty="0">
              <a:solidFill>
                <a:srgbClr val="FF0000"/>
              </a:solidFill>
            </a:rPr>
            <a:t>yếu hai chân tiến triển</a:t>
          </a:r>
          <a:r>
            <a:rPr lang="vi-VN" sz="3200" kern="1200" dirty="0"/>
            <a:t> trong vòng </a:t>
          </a:r>
          <a:r>
            <a:rPr lang="en-US" sz="3200" kern="1200" dirty="0"/>
            <a:t>2</a:t>
          </a:r>
          <a:r>
            <a:rPr lang="vi-VN" sz="3200" kern="1200" dirty="0"/>
            <a:t> tuần.</a:t>
          </a:r>
          <a:endParaRPr lang="en-US" sz="3200" kern="1200" dirty="0"/>
        </a:p>
      </dsp:txBody>
      <dsp:txXfrm>
        <a:off x="611167" y="1357454"/>
        <a:ext cx="4526598" cy="2810558"/>
      </dsp:txXfrm>
    </dsp:sp>
    <dsp:sp modelId="{B598460B-A5EA-4D44-A4D9-CE586DBE3054}">
      <dsp:nvSpPr>
        <dsp:cNvPr id="0" name=""/>
        <dsp:cNvSpPr/>
      </dsp:nvSpPr>
      <dsp:spPr>
        <a:xfrm>
          <a:off x="5747593" y="773746"/>
          <a:ext cx="4701480" cy="298544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CAA3146-E608-4248-AEBD-1A04D2052575}">
      <dsp:nvSpPr>
        <dsp:cNvPr id="0" name=""/>
        <dsp:cNvSpPr/>
      </dsp:nvSpPr>
      <dsp:spPr>
        <a:xfrm>
          <a:off x="6269980" y="1270013"/>
          <a:ext cx="4701480" cy="298544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rgbClr val="FF0000"/>
              </a:solidFill>
            </a:rPr>
            <a:t>2. </a:t>
          </a:r>
          <a:r>
            <a:rPr lang="en-US" sz="3800" kern="1200" dirty="0" err="1">
              <a:solidFill>
                <a:srgbClr val="FF0000"/>
              </a:solidFill>
            </a:rPr>
            <a:t>Cần</a:t>
          </a:r>
          <a:r>
            <a:rPr lang="en-US" sz="3800" kern="1200" dirty="0">
              <a:solidFill>
                <a:srgbClr val="FF0000"/>
              </a:solidFill>
            </a:rPr>
            <a:t> </a:t>
          </a:r>
          <a:r>
            <a:rPr lang="en-US" sz="3800" kern="1200" dirty="0" err="1">
              <a:solidFill>
                <a:srgbClr val="FF0000"/>
              </a:solidFill>
            </a:rPr>
            <a:t>khai</a:t>
          </a:r>
          <a:r>
            <a:rPr lang="en-US" sz="3800" kern="1200" dirty="0">
              <a:solidFill>
                <a:srgbClr val="FF0000"/>
              </a:solidFill>
            </a:rPr>
            <a:t> </a:t>
          </a:r>
          <a:r>
            <a:rPr lang="en-US" sz="3800" kern="1200" dirty="0" err="1">
              <a:solidFill>
                <a:srgbClr val="FF0000"/>
              </a:solidFill>
            </a:rPr>
            <a:t>thác</a:t>
          </a:r>
          <a:r>
            <a:rPr lang="en-US" sz="3800" kern="1200" dirty="0">
              <a:solidFill>
                <a:srgbClr val="FF0000"/>
              </a:solidFill>
            </a:rPr>
            <a:t> </a:t>
          </a:r>
          <a:r>
            <a:rPr lang="en-US" sz="3800" kern="1200" dirty="0" err="1">
              <a:solidFill>
                <a:srgbClr val="FF0000"/>
              </a:solidFill>
            </a:rPr>
            <a:t>những</a:t>
          </a:r>
          <a:r>
            <a:rPr lang="en-US" sz="3800" kern="1200" dirty="0">
              <a:solidFill>
                <a:srgbClr val="FF0000"/>
              </a:solidFill>
            </a:rPr>
            <a:t> </a:t>
          </a:r>
          <a:r>
            <a:rPr lang="en-US" sz="3800" kern="1200" dirty="0" err="1">
              <a:solidFill>
                <a:srgbClr val="FF0000"/>
              </a:solidFill>
            </a:rPr>
            <a:t>triệu</a:t>
          </a:r>
          <a:r>
            <a:rPr lang="en-US" sz="3800" kern="1200" dirty="0">
              <a:solidFill>
                <a:srgbClr val="FF0000"/>
              </a:solidFill>
            </a:rPr>
            <a:t> </a:t>
          </a:r>
          <a:r>
            <a:rPr lang="en-US" sz="3800" kern="1200" dirty="0" err="1">
              <a:solidFill>
                <a:srgbClr val="FF0000"/>
              </a:solidFill>
            </a:rPr>
            <a:t>chứng</a:t>
          </a:r>
          <a:r>
            <a:rPr lang="en-US" sz="3800" kern="1200" dirty="0">
              <a:solidFill>
                <a:srgbClr val="FF0000"/>
              </a:solidFill>
            </a:rPr>
            <a:t> </a:t>
          </a:r>
          <a:r>
            <a:rPr lang="en-US" sz="3800" kern="1200" dirty="0" err="1">
              <a:solidFill>
                <a:srgbClr val="FF0000"/>
              </a:solidFill>
            </a:rPr>
            <a:t>gì</a:t>
          </a:r>
          <a:r>
            <a:rPr lang="en-US" sz="3800" kern="1200" dirty="0">
              <a:solidFill>
                <a:srgbClr val="FF0000"/>
              </a:solidFill>
            </a:rPr>
            <a:t> </a:t>
          </a:r>
          <a:r>
            <a:rPr lang="en-US" sz="3800" kern="1200" dirty="0" err="1">
              <a:solidFill>
                <a:srgbClr val="FF0000"/>
              </a:solidFill>
            </a:rPr>
            <a:t>về</a:t>
          </a:r>
          <a:r>
            <a:rPr lang="en-US" sz="3800" kern="1200" dirty="0">
              <a:solidFill>
                <a:srgbClr val="FF0000"/>
              </a:solidFill>
            </a:rPr>
            <a:t> </a:t>
          </a:r>
          <a:r>
            <a:rPr lang="en-US" sz="3800" kern="1200" dirty="0" err="1">
              <a:solidFill>
                <a:srgbClr val="FF0000"/>
              </a:solidFill>
            </a:rPr>
            <a:t>cảm</a:t>
          </a:r>
          <a:r>
            <a:rPr lang="en-US" sz="3800" kern="1200" dirty="0">
              <a:solidFill>
                <a:srgbClr val="FF0000"/>
              </a:solidFill>
            </a:rPr>
            <a:t> </a:t>
          </a:r>
          <a:r>
            <a:rPr lang="en-US" sz="3800" kern="1200" dirty="0" err="1">
              <a:solidFill>
                <a:srgbClr val="FF0000"/>
              </a:solidFill>
            </a:rPr>
            <a:t>giác</a:t>
          </a:r>
          <a:r>
            <a:rPr lang="en-US" sz="3800" kern="1200" dirty="0">
              <a:solidFill>
                <a:srgbClr val="FF0000"/>
              </a:solidFill>
            </a:rPr>
            <a:t> </a:t>
          </a:r>
          <a:r>
            <a:rPr lang="en-US" sz="3800" kern="1200" dirty="0" err="1">
              <a:solidFill>
                <a:srgbClr val="FF0000"/>
              </a:solidFill>
            </a:rPr>
            <a:t>khi</a:t>
          </a:r>
          <a:r>
            <a:rPr lang="en-US" sz="3800" kern="1200" dirty="0">
              <a:solidFill>
                <a:srgbClr val="FF0000"/>
              </a:solidFill>
            </a:rPr>
            <a:t> </a:t>
          </a:r>
          <a:r>
            <a:rPr lang="en-US" sz="3800" kern="1200" dirty="0" err="1">
              <a:solidFill>
                <a:srgbClr val="FF0000"/>
              </a:solidFill>
            </a:rPr>
            <a:t>bệnh</a:t>
          </a:r>
          <a:r>
            <a:rPr lang="en-US" sz="3800" kern="1200" dirty="0">
              <a:solidFill>
                <a:srgbClr val="FF0000"/>
              </a:solidFill>
            </a:rPr>
            <a:t> </a:t>
          </a:r>
          <a:r>
            <a:rPr lang="en-US" sz="3800" kern="1200" dirty="0" err="1">
              <a:solidFill>
                <a:srgbClr val="FF0000"/>
              </a:solidFill>
            </a:rPr>
            <a:t>nhân</a:t>
          </a:r>
          <a:r>
            <a:rPr lang="en-US" sz="3800" kern="1200" dirty="0">
              <a:solidFill>
                <a:srgbClr val="FF0000"/>
              </a:solidFill>
            </a:rPr>
            <a:t> than </a:t>
          </a:r>
          <a:r>
            <a:rPr lang="en-US" sz="3800" kern="1200" dirty="0" err="1">
              <a:solidFill>
                <a:srgbClr val="FF0000"/>
              </a:solidFill>
            </a:rPr>
            <a:t>phiền</a:t>
          </a:r>
          <a:r>
            <a:rPr lang="en-US" sz="3800" kern="1200" dirty="0">
              <a:solidFill>
                <a:srgbClr val="FF0000"/>
              </a:solidFill>
            </a:rPr>
            <a:t> “</a:t>
          </a:r>
          <a:r>
            <a:rPr lang="en-US" sz="3800" kern="1200" dirty="0" err="1">
              <a:solidFill>
                <a:srgbClr val="FF0000"/>
              </a:solidFill>
            </a:rPr>
            <a:t>tê</a:t>
          </a:r>
          <a:r>
            <a:rPr lang="en-US" sz="3800" kern="1200" dirty="0">
              <a:solidFill>
                <a:srgbClr val="FF0000"/>
              </a:solidFill>
            </a:rPr>
            <a:t>”?</a:t>
          </a:r>
        </a:p>
      </dsp:txBody>
      <dsp:txXfrm>
        <a:off x="6357421" y="1357454"/>
        <a:ext cx="4526598" cy="28105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85630D-959C-4ECA-A2E7-6DF733818DB9}">
      <dsp:nvSpPr>
        <dsp:cNvPr id="0" name=""/>
        <dsp:cNvSpPr/>
      </dsp:nvSpPr>
      <dsp:spPr>
        <a:xfrm>
          <a:off x="2204" y="809456"/>
          <a:ext cx="4828338" cy="2924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43AB953-AE97-443F-90C4-CCEFCB0CF35F}">
      <dsp:nvSpPr>
        <dsp:cNvPr id="0" name=""/>
        <dsp:cNvSpPr/>
      </dsp:nvSpPr>
      <dsp:spPr>
        <a:xfrm>
          <a:off x="513875" y="1295543"/>
          <a:ext cx="4828338" cy="29242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err="1"/>
            <a:t>Yếu</a:t>
          </a:r>
          <a:r>
            <a:rPr lang="en-US" sz="3200" kern="1200" dirty="0"/>
            <a:t> </a:t>
          </a:r>
          <a:r>
            <a:rPr lang="en-US" sz="3200" kern="1200" dirty="0" err="1"/>
            <a:t>hai</a:t>
          </a:r>
          <a:r>
            <a:rPr lang="en-US" sz="3200" kern="1200" dirty="0"/>
            <a:t> </a:t>
          </a:r>
          <a:r>
            <a:rPr lang="en-US" sz="3200" kern="1200" dirty="0" err="1"/>
            <a:t>chân</a:t>
          </a:r>
          <a:endParaRPr lang="en-US" sz="3200" kern="1200" dirty="0"/>
        </a:p>
        <a:p>
          <a:pPr marL="0" lvl="0" indent="0" algn="l" defTabSz="1422400">
            <a:lnSpc>
              <a:spcPct val="90000"/>
            </a:lnSpc>
            <a:spcBef>
              <a:spcPct val="0"/>
            </a:spcBef>
            <a:spcAft>
              <a:spcPct val="35000"/>
            </a:spcAft>
            <a:buNone/>
          </a:pPr>
          <a:r>
            <a:rPr lang="en-US" sz="3200" kern="1200" dirty="0" err="1"/>
            <a:t>Giảm</a:t>
          </a:r>
          <a:r>
            <a:rPr lang="en-US" sz="3200" kern="1200" dirty="0"/>
            <a:t> </a:t>
          </a:r>
          <a:r>
            <a:rPr lang="en-US" sz="3200" kern="1200" dirty="0" err="1"/>
            <a:t>cảm</a:t>
          </a:r>
          <a:r>
            <a:rPr lang="en-US" sz="3200" kern="1200" dirty="0"/>
            <a:t> </a:t>
          </a:r>
          <a:r>
            <a:rPr lang="en-US" sz="3200" kern="1200" dirty="0" err="1"/>
            <a:t>giác</a:t>
          </a:r>
          <a:r>
            <a:rPr lang="en-US" sz="3200" kern="1200" dirty="0"/>
            <a:t> </a:t>
          </a:r>
          <a:r>
            <a:rPr lang="en-US" sz="3200" kern="1200" dirty="0" err="1"/>
            <a:t>hai</a:t>
          </a:r>
          <a:r>
            <a:rPr lang="en-US" sz="3200" kern="1200" dirty="0"/>
            <a:t> </a:t>
          </a:r>
          <a:r>
            <a:rPr lang="en-US" sz="3200" kern="1200" dirty="0" err="1"/>
            <a:t>chân</a:t>
          </a:r>
          <a:r>
            <a:rPr lang="en-US" sz="3200" kern="1200" dirty="0"/>
            <a:t> </a:t>
          </a:r>
        </a:p>
        <a:p>
          <a:pPr marL="0" lvl="0" indent="0" algn="l" defTabSz="1422400">
            <a:lnSpc>
              <a:spcPct val="90000"/>
            </a:lnSpc>
            <a:spcBef>
              <a:spcPct val="0"/>
            </a:spcBef>
            <a:spcAft>
              <a:spcPct val="35000"/>
            </a:spcAft>
            <a:buNone/>
          </a:pPr>
          <a:r>
            <a:rPr lang="en-US" sz="3200" kern="1200" dirty="0" err="1"/>
            <a:t>Tiểu</a:t>
          </a:r>
          <a:r>
            <a:rPr lang="en-US" sz="3200" kern="1200" dirty="0"/>
            <a:t> </a:t>
          </a:r>
          <a:r>
            <a:rPr lang="en-US" sz="3200" kern="1200" dirty="0" err="1"/>
            <a:t>khó</a:t>
          </a:r>
          <a:endParaRPr lang="en-US" sz="3200" kern="1200" dirty="0"/>
        </a:p>
      </dsp:txBody>
      <dsp:txXfrm>
        <a:off x="599522" y="1381190"/>
        <a:ext cx="4657044" cy="2752906"/>
      </dsp:txXfrm>
    </dsp:sp>
    <dsp:sp modelId="{B598460B-A5EA-4D44-A4D9-CE586DBE3054}">
      <dsp:nvSpPr>
        <dsp:cNvPr id="0" name=""/>
        <dsp:cNvSpPr/>
      </dsp:nvSpPr>
      <dsp:spPr>
        <a:xfrm>
          <a:off x="5853884" y="809456"/>
          <a:ext cx="4605039" cy="2924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CAA3146-E608-4248-AEBD-1A04D2052575}">
      <dsp:nvSpPr>
        <dsp:cNvPr id="0" name=""/>
        <dsp:cNvSpPr/>
      </dsp:nvSpPr>
      <dsp:spPr>
        <a:xfrm>
          <a:off x="6365555" y="1295543"/>
          <a:ext cx="4605039" cy="29242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solidFill>
                <a:srgbClr val="FF0000"/>
              </a:solidFill>
            </a:rPr>
            <a:t>3. </a:t>
          </a:r>
          <a:r>
            <a:rPr lang="en-US" sz="4600" kern="1200" dirty="0" err="1">
              <a:solidFill>
                <a:srgbClr val="FF0000"/>
              </a:solidFill>
            </a:rPr>
            <a:t>Những</a:t>
          </a:r>
          <a:r>
            <a:rPr lang="en-US" sz="4600" kern="1200" dirty="0">
              <a:solidFill>
                <a:srgbClr val="FF0000"/>
              </a:solidFill>
            </a:rPr>
            <a:t> </a:t>
          </a:r>
          <a:r>
            <a:rPr lang="en-US" sz="4600" kern="1200" dirty="0" err="1">
              <a:solidFill>
                <a:srgbClr val="FF0000"/>
              </a:solidFill>
            </a:rPr>
            <a:t>dấu</a:t>
          </a:r>
          <a:r>
            <a:rPr lang="en-US" sz="4600" kern="1200" dirty="0">
              <a:solidFill>
                <a:srgbClr val="FF0000"/>
              </a:solidFill>
            </a:rPr>
            <a:t> </a:t>
          </a:r>
          <a:r>
            <a:rPr lang="en-US" sz="4600" kern="1200" dirty="0" err="1">
              <a:solidFill>
                <a:srgbClr val="FF0000"/>
              </a:solidFill>
            </a:rPr>
            <a:t>hiệu</a:t>
          </a:r>
          <a:r>
            <a:rPr lang="en-US" sz="4600" kern="1200" dirty="0">
              <a:solidFill>
                <a:srgbClr val="FF0000"/>
              </a:solidFill>
            </a:rPr>
            <a:t> </a:t>
          </a:r>
          <a:r>
            <a:rPr lang="en-US" sz="4600" kern="1200" dirty="0" err="1">
              <a:solidFill>
                <a:srgbClr val="FF0000"/>
              </a:solidFill>
            </a:rPr>
            <a:t>quan</a:t>
          </a:r>
          <a:r>
            <a:rPr lang="en-US" sz="4600" kern="1200" dirty="0">
              <a:solidFill>
                <a:srgbClr val="FF0000"/>
              </a:solidFill>
            </a:rPr>
            <a:t> </a:t>
          </a:r>
          <a:r>
            <a:rPr lang="en-US" sz="4600" kern="1200" dirty="0" err="1">
              <a:solidFill>
                <a:srgbClr val="FF0000"/>
              </a:solidFill>
            </a:rPr>
            <a:t>trọng</a:t>
          </a:r>
          <a:r>
            <a:rPr lang="en-US" sz="4600" kern="1200" dirty="0">
              <a:solidFill>
                <a:srgbClr val="FF0000"/>
              </a:solidFill>
            </a:rPr>
            <a:t> </a:t>
          </a:r>
          <a:r>
            <a:rPr lang="en-US" sz="4600" kern="1200" dirty="0" err="1">
              <a:solidFill>
                <a:srgbClr val="FF0000"/>
              </a:solidFill>
            </a:rPr>
            <a:t>về</a:t>
          </a:r>
          <a:r>
            <a:rPr lang="en-US" sz="4600" kern="1200" dirty="0">
              <a:solidFill>
                <a:srgbClr val="FF0000"/>
              </a:solidFill>
            </a:rPr>
            <a:t> </a:t>
          </a:r>
          <a:r>
            <a:rPr lang="en-US" sz="4600" kern="1200" dirty="0" err="1">
              <a:solidFill>
                <a:srgbClr val="FF0000"/>
              </a:solidFill>
            </a:rPr>
            <a:t>thần</a:t>
          </a:r>
          <a:r>
            <a:rPr lang="en-US" sz="4600" kern="1200" dirty="0">
              <a:solidFill>
                <a:srgbClr val="FF0000"/>
              </a:solidFill>
            </a:rPr>
            <a:t> </a:t>
          </a:r>
          <a:r>
            <a:rPr lang="en-US" sz="4600" kern="1200" dirty="0" err="1">
              <a:solidFill>
                <a:srgbClr val="FF0000"/>
              </a:solidFill>
            </a:rPr>
            <a:t>kinh</a:t>
          </a:r>
          <a:r>
            <a:rPr lang="en-US" sz="4600" kern="1200" dirty="0">
              <a:solidFill>
                <a:srgbClr val="FF0000"/>
              </a:solidFill>
            </a:rPr>
            <a:t>?</a:t>
          </a:r>
        </a:p>
      </dsp:txBody>
      <dsp:txXfrm>
        <a:off x="6451202" y="1381190"/>
        <a:ext cx="4433745" cy="275290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A6E71F-91D8-4A31-8FFA-8021AF238D0E}" type="datetimeFigureOut">
              <a:rPr lang="en-US" smtClean="0"/>
              <a:t>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AE4BF7-BA37-4043-97D5-0DF23EE9E3E3}" type="slidenum">
              <a:rPr lang="en-US" smtClean="0"/>
              <a:t>‹#›</a:t>
            </a:fld>
            <a:endParaRPr lang="en-US"/>
          </a:p>
        </p:txBody>
      </p:sp>
    </p:spTree>
    <p:extLst>
      <p:ext uri="{BB962C8B-B14F-4D97-AF65-F5344CB8AC3E}">
        <p14:creationId xmlns:p14="http://schemas.microsoft.com/office/powerpoint/2010/main" val="3640198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6AE4BF7-BA37-4043-97D5-0DF23EE9E3E3}" type="slidenum">
              <a:rPr lang="en-US" smtClean="0"/>
              <a:t>1</a:t>
            </a:fld>
            <a:endParaRPr lang="en-US"/>
          </a:p>
        </p:txBody>
      </p:sp>
    </p:spTree>
    <p:extLst>
      <p:ext uri="{BB962C8B-B14F-4D97-AF65-F5344CB8AC3E}">
        <p14:creationId xmlns:p14="http://schemas.microsoft.com/office/powerpoint/2010/main" val="2018726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16CC120-52FA-4ED2-AFEC-1D5EC346B247}" type="slidenum">
              <a:rPr lang="vi-VN" smtClean="0"/>
              <a:t>10</a:t>
            </a:fld>
            <a:endParaRPr lang="vi-VN"/>
          </a:p>
        </p:txBody>
      </p:sp>
    </p:spTree>
    <p:extLst>
      <p:ext uri="{BB962C8B-B14F-4D97-AF65-F5344CB8AC3E}">
        <p14:creationId xmlns:p14="http://schemas.microsoft.com/office/powerpoint/2010/main" val="4281011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16CC120-52FA-4ED2-AFEC-1D5EC346B247}"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5056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16CC120-52FA-4ED2-AFEC-1D5EC346B247}" type="slidenum">
              <a:rPr lang="vi-VN" smtClean="0"/>
              <a:t>12</a:t>
            </a:fld>
            <a:endParaRPr lang="vi-VN"/>
          </a:p>
        </p:txBody>
      </p:sp>
    </p:spTree>
    <p:extLst>
      <p:ext uri="{BB962C8B-B14F-4D97-AF65-F5344CB8AC3E}">
        <p14:creationId xmlns:p14="http://schemas.microsoft.com/office/powerpoint/2010/main" val="4108407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16CC120-52FA-4ED2-AFEC-1D5EC346B247}" type="slidenum">
              <a:rPr lang="vi-VN" smtClean="0"/>
              <a:t>13</a:t>
            </a:fld>
            <a:endParaRPr lang="vi-VN"/>
          </a:p>
        </p:txBody>
      </p:sp>
    </p:spTree>
    <p:extLst>
      <p:ext uri="{BB962C8B-B14F-4D97-AF65-F5344CB8AC3E}">
        <p14:creationId xmlns:p14="http://schemas.microsoft.com/office/powerpoint/2010/main" val="2583312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16CC120-52FA-4ED2-AFEC-1D5EC346B247}" type="slidenum">
              <a:rPr lang="vi-VN" smtClean="0"/>
              <a:t>14</a:t>
            </a:fld>
            <a:endParaRPr lang="vi-VN"/>
          </a:p>
        </p:txBody>
      </p:sp>
    </p:spTree>
    <p:extLst>
      <p:ext uri="{BB962C8B-B14F-4D97-AF65-F5344CB8AC3E}">
        <p14:creationId xmlns:p14="http://schemas.microsoft.com/office/powerpoint/2010/main" val="209159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16CC120-52FA-4ED2-AFEC-1D5EC346B247}" type="slidenum">
              <a:rPr lang="vi-VN" smtClean="0"/>
              <a:t>15</a:t>
            </a:fld>
            <a:endParaRPr lang="vi-VN"/>
          </a:p>
        </p:txBody>
      </p:sp>
    </p:spTree>
    <p:extLst>
      <p:ext uri="{BB962C8B-B14F-4D97-AF65-F5344CB8AC3E}">
        <p14:creationId xmlns:p14="http://schemas.microsoft.com/office/powerpoint/2010/main" val="521144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16CC120-52FA-4ED2-AFEC-1D5EC346B247}" type="slidenum">
              <a:rPr lang="vi-VN" smtClean="0"/>
              <a:t>16</a:t>
            </a:fld>
            <a:endParaRPr lang="vi-VN"/>
          </a:p>
        </p:txBody>
      </p:sp>
    </p:spTree>
    <p:extLst>
      <p:ext uri="{BB962C8B-B14F-4D97-AF65-F5344CB8AC3E}">
        <p14:creationId xmlns:p14="http://schemas.microsoft.com/office/powerpoint/2010/main" val="1517856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16CC120-52FA-4ED2-AFEC-1D5EC346B247}" type="slidenum">
              <a:rPr lang="vi-VN" smtClean="0"/>
              <a:t>17</a:t>
            </a:fld>
            <a:endParaRPr lang="vi-VN"/>
          </a:p>
        </p:txBody>
      </p:sp>
    </p:spTree>
    <p:extLst>
      <p:ext uri="{BB962C8B-B14F-4D97-AF65-F5344CB8AC3E}">
        <p14:creationId xmlns:p14="http://schemas.microsoft.com/office/powerpoint/2010/main" val="2961348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16CC120-52FA-4ED2-AFEC-1D5EC346B247}" type="slidenum">
              <a:rPr lang="vi-VN" smtClean="0"/>
              <a:t>18</a:t>
            </a:fld>
            <a:endParaRPr lang="vi-VN"/>
          </a:p>
        </p:txBody>
      </p:sp>
    </p:spTree>
    <p:extLst>
      <p:ext uri="{BB962C8B-B14F-4D97-AF65-F5344CB8AC3E}">
        <p14:creationId xmlns:p14="http://schemas.microsoft.com/office/powerpoint/2010/main" val="1219045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16CC120-52FA-4ED2-AFEC-1D5EC346B247}" type="slidenum">
              <a:rPr lang="vi-VN" smtClean="0"/>
              <a:t>19</a:t>
            </a:fld>
            <a:endParaRPr lang="vi-VN"/>
          </a:p>
        </p:txBody>
      </p:sp>
    </p:spTree>
    <p:extLst>
      <p:ext uri="{BB962C8B-B14F-4D97-AF65-F5344CB8AC3E}">
        <p14:creationId xmlns:p14="http://schemas.microsoft.com/office/powerpoint/2010/main" val="2403012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16CC120-52FA-4ED2-AFEC-1D5EC346B247}" type="slidenum">
              <a:rPr lang="vi-VN" smtClean="0"/>
              <a:t>2</a:t>
            </a:fld>
            <a:endParaRPr lang="vi-VN"/>
          </a:p>
        </p:txBody>
      </p:sp>
    </p:spTree>
    <p:extLst>
      <p:ext uri="{BB962C8B-B14F-4D97-AF65-F5344CB8AC3E}">
        <p14:creationId xmlns:p14="http://schemas.microsoft.com/office/powerpoint/2010/main" val="403587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16CC120-52FA-4ED2-AFEC-1D5EC346B247}" type="slidenum">
              <a:rPr lang="vi-VN" smtClean="0"/>
              <a:t>20</a:t>
            </a:fld>
            <a:endParaRPr lang="vi-VN"/>
          </a:p>
        </p:txBody>
      </p:sp>
    </p:spTree>
    <p:extLst>
      <p:ext uri="{BB962C8B-B14F-4D97-AF65-F5344CB8AC3E}">
        <p14:creationId xmlns:p14="http://schemas.microsoft.com/office/powerpoint/2010/main" val="259690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6AE4BF7-BA37-4043-97D5-0DF23EE9E3E3}" type="slidenum">
              <a:rPr lang="en-US" smtClean="0"/>
              <a:t>21</a:t>
            </a:fld>
            <a:endParaRPr lang="en-US"/>
          </a:p>
        </p:txBody>
      </p:sp>
    </p:spTree>
    <p:extLst>
      <p:ext uri="{BB962C8B-B14F-4D97-AF65-F5344CB8AC3E}">
        <p14:creationId xmlns:p14="http://schemas.microsoft.com/office/powerpoint/2010/main" val="2049467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16CC120-52FA-4ED2-AFEC-1D5EC346B247}" type="slidenum">
              <a:rPr lang="vi-VN" smtClean="0"/>
              <a:t>22</a:t>
            </a:fld>
            <a:endParaRPr lang="vi-VN"/>
          </a:p>
        </p:txBody>
      </p:sp>
    </p:spTree>
    <p:extLst>
      <p:ext uri="{BB962C8B-B14F-4D97-AF65-F5344CB8AC3E}">
        <p14:creationId xmlns:p14="http://schemas.microsoft.com/office/powerpoint/2010/main" val="390049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6AE4BF7-BA37-4043-97D5-0DF23EE9E3E3}" type="slidenum">
              <a:rPr lang="en-US" smtClean="0"/>
              <a:t>23</a:t>
            </a:fld>
            <a:endParaRPr lang="en-US"/>
          </a:p>
        </p:txBody>
      </p:sp>
    </p:spTree>
    <p:extLst>
      <p:ext uri="{BB962C8B-B14F-4D97-AF65-F5344CB8AC3E}">
        <p14:creationId xmlns:p14="http://schemas.microsoft.com/office/powerpoint/2010/main" val="154355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6AE4BF7-BA37-4043-97D5-0DF23EE9E3E3}" type="slidenum">
              <a:rPr lang="en-US" smtClean="0"/>
              <a:t>24</a:t>
            </a:fld>
            <a:endParaRPr lang="en-US"/>
          </a:p>
        </p:txBody>
      </p:sp>
    </p:spTree>
    <p:extLst>
      <p:ext uri="{BB962C8B-B14F-4D97-AF65-F5344CB8AC3E}">
        <p14:creationId xmlns:p14="http://schemas.microsoft.com/office/powerpoint/2010/main" val="154355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6AE4BF7-BA37-4043-97D5-0DF23EE9E3E3}" type="slidenum">
              <a:rPr lang="en-US" smtClean="0"/>
              <a:t>25</a:t>
            </a:fld>
            <a:endParaRPr lang="en-US"/>
          </a:p>
        </p:txBody>
      </p:sp>
    </p:spTree>
    <p:extLst>
      <p:ext uri="{BB962C8B-B14F-4D97-AF65-F5344CB8AC3E}">
        <p14:creationId xmlns:p14="http://schemas.microsoft.com/office/powerpoint/2010/main" val="3306481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6AE4BF7-BA37-4043-97D5-0DF23EE9E3E3}" type="slidenum">
              <a:rPr lang="en-US" smtClean="0"/>
              <a:t>29</a:t>
            </a:fld>
            <a:endParaRPr lang="en-US"/>
          </a:p>
        </p:txBody>
      </p:sp>
    </p:spTree>
    <p:extLst>
      <p:ext uri="{BB962C8B-B14F-4D97-AF65-F5344CB8AC3E}">
        <p14:creationId xmlns:p14="http://schemas.microsoft.com/office/powerpoint/2010/main" val="2341694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6AE4BF7-BA37-4043-97D5-0DF23EE9E3E3}" type="slidenum">
              <a:rPr lang="en-US" smtClean="0"/>
              <a:t>30</a:t>
            </a:fld>
            <a:endParaRPr lang="en-US"/>
          </a:p>
        </p:txBody>
      </p:sp>
    </p:spTree>
    <p:extLst>
      <p:ext uri="{BB962C8B-B14F-4D97-AF65-F5344CB8AC3E}">
        <p14:creationId xmlns:p14="http://schemas.microsoft.com/office/powerpoint/2010/main" val="3280187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6AE4BF7-BA37-4043-97D5-0DF23EE9E3E3}" type="slidenum">
              <a:rPr lang="en-US" smtClean="0"/>
              <a:t>31</a:t>
            </a:fld>
            <a:endParaRPr lang="en-US"/>
          </a:p>
        </p:txBody>
      </p:sp>
    </p:spTree>
    <p:extLst>
      <p:ext uri="{BB962C8B-B14F-4D97-AF65-F5344CB8AC3E}">
        <p14:creationId xmlns:p14="http://schemas.microsoft.com/office/powerpoint/2010/main" val="18216770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6AE4BF7-BA37-4043-97D5-0DF23EE9E3E3}" type="slidenum">
              <a:rPr lang="en-US" smtClean="0"/>
              <a:t>32</a:t>
            </a:fld>
            <a:endParaRPr lang="en-US"/>
          </a:p>
        </p:txBody>
      </p:sp>
    </p:spTree>
    <p:extLst>
      <p:ext uri="{BB962C8B-B14F-4D97-AF65-F5344CB8AC3E}">
        <p14:creationId xmlns:p14="http://schemas.microsoft.com/office/powerpoint/2010/main" val="2057717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16CC120-52FA-4ED2-AFEC-1D5EC346B247}" type="slidenum">
              <a:rPr lang="vi-VN" smtClean="0"/>
              <a:t>3</a:t>
            </a:fld>
            <a:endParaRPr lang="vi-VN"/>
          </a:p>
        </p:txBody>
      </p:sp>
    </p:spTree>
    <p:extLst>
      <p:ext uri="{BB962C8B-B14F-4D97-AF65-F5344CB8AC3E}">
        <p14:creationId xmlns:p14="http://schemas.microsoft.com/office/powerpoint/2010/main" val="4035879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6AE4BF7-BA37-4043-97D5-0DF23EE9E3E3}" type="slidenum">
              <a:rPr lang="en-US" smtClean="0"/>
              <a:t>33</a:t>
            </a:fld>
            <a:endParaRPr lang="en-US"/>
          </a:p>
        </p:txBody>
      </p:sp>
    </p:spTree>
    <p:extLst>
      <p:ext uri="{BB962C8B-B14F-4D97-AF65-F5344CB8AC3E}">
        <p14:creationId xmlns:p14="http://schemas.microsoft.com/office/powerpoint/2010/main" val="40386784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16CC120-52FA-4ED2-AFEC-1D5EC346B247}" type="slidenum">
              <a:rPr lang="vi-VN" smtClean="0"/>
              <a:t>34</a:t>
            </a:fld>
            <a:endParaRPr lang="vi-VN"/>
          </a:p>
        </p:txBody>
      </p:sp>
    </p:spTree>
    <p:extLst>
      <p:ext uri="{BB962C8B-B14F-4D97-AF65-F5344CB8AC3E}">
        <p14:creationId xmlns:p14="http://schemas.microsoft.com/office/powerpoint/2010/main" val="9961705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6AE4BF7-BA37-4043-97D5-0DF23EE9E3E3}" type="slidenum">
              <a:rPr lang="en-US" smtClean="0"/>
              <a:t>35</a:t>
            </a:fld>
            <a:endParaRPr lang="en-US"/>
          </a:p>
        </p:txBody>
      </p:sp>
    </p:spTree>
    <p:extLst>
      <p:ext uri="{BB962C8B-B14F-4D97-AF65-F5344CB8AC3E}">
        <p14:creationId xmlns:p14="http://schemas.microsoft.com/office/powerpoint/2010/main" val="1079172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16CC120-52FA-4ED2-AFEC-1D5EC346B247}" type="slidenum">
              <a:rPr lang="vi-VN" smtClean="0"/>
              <a:t>36</a:t>
            </a:fld>
            <a:endParaRPr lang="vi-VN"/>
          </a:p>
        </p:txBody>
      </p:sp>
    </p:spTree>
    <p:extLst>
      <p:ext uri="{BB962C8B-B14F-4D97-AF65-F5344CB8AC3E}">
        <p14:creationId xmlns:p14="http://schemas.microsoft.com/office/powerpoint/2010/main" val="25703847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6AE4BF7-BA37-4043-97D5-0DF23EE9E3E3}" type="slidenum">
              <a:rPr lang="en-US" smtClean="0"/>
              <a:t>37</a:t>
            </a:fld>
            <a:endParaRPr lang="en-US"/>
          </a:p>
        </p:txBody>
      </p:sp>
    </p:spTree>
    <p:extLst>
      <p:ext uri="{BB962C8B-B14F-4D97-AF65-F5344CB8AC3E}">
        <p14:creationId xmlns:p14="http://schemas.microsoft.com/office/powerpoint/2010/main" val="21366529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6AE4BF7-BA37-4043-97D5-0DF23EE9E3E3}" type="slidenum">
              <a:rPr lang="en-US" smtClean="0"/>
              <a:t>38</a:t>
            </a:fld>
            <a:endParaRPr lang="en-US"/>
          </a:p>
        </p:txBody>
      </p:sp>
    </p:spTree>
    <p:extLst>
      <p:ext uri="{BB962C8B-B14F-4D97-AF65-F5344CB8AC3E}">
        <p14:creationId xmlns:p14="http://schemas.microsoft.com/office/powerpoint/2010/main" val="30580372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16CC120-52FA-4ED2-AFEC-1D5EC346B247}" type="slidenum">
              <a:rPr lang="vi-VN" smtClean="0"/>
              <a:t>39</a:t>
            </a:fld>
            <a:endParaRPr lang="vi-VN"/>
          </a:p>
        </p:txBody>
      </p:sp>
    </p:spTree>
    <p:extLst>
      <p:ext uri="{BB962C8B-B14F-4D97-AF65-F5344CB8AC3E}">
        <p14:creationId xmlns:p14="http://schemas.microsoft.com/office/powerpoint/2010/main" val="21681421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6AE4BF7-BA37-4043-97D5-0DF23EE9E3E3}" type="slidenum">
              <a:rPr lang="en-US" smtClean="0"/>
              <a:t>43</a:t>
            </a:fld>
            <a:endParaRPr lang="en-US"/>
          </a:p>
        </p:txBody>
      </p:sp>
    </p:spTree>
    <p:extLst>
      <p:ext uri="{BB962C8B-B14F-4D97-AF65-F5344CB8AC3E}">
        <p14:creationId xmlns:p14="http://schemas.microsoft.com/office/powerpoint/2010/main" val="41855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16CC120-52FA-4ED2-AFEC-1D5EC346B247}" type="slidenum">
              <a:rPr lang="vi-VN" smtClean="0"/>
              <a:t>4</a:t>
            </a:fld>
            <a:endParaRPr lang="vi-VN"/>
          </a:p>
        </p:txBody>
      </p:sp>
    </p:spTree>
    <p:extLst>
      <p:ext uri="{BB962C8B-B14F-4D97-AF65-F5344CB8AC3E}">
        <p14:creationId xmlns:p14="http://schemas.microsoft.com/office/powerpoint/2010/main" val="403587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16CC120-52FA-4ED2-AFEC-1D5EC346B247}" type="slidenum">
              <a:rPr lang="vi-VN" smtClean="0"/>
              <a:t>5</a:t>
            </a:fld>
            <a:endParaRPr lang="vi-VN"/>
          </a:p>
        </p:txBody>
      </p:sp>
    </p:spTree>
    <p:extLst>
      <p:ext uri="{BB962C8B-B14F-4D97-AF65-F5344CB8AC3E}">
        <p14:creationId xmlns:p14="http://schemas.microsoft.com/office/powerpoint/2010/main" val="333513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6AE4BF7-BA37-4043-97D5-0DF23EE9E3E3}" type="slidenum">
              <a:rPr lang="en-US" smtClean="0"/>
              <a:t>6</a:t>
            </a:fld>
            <a:endParaRPr lang="en-US"/>
          </a:p>
        </p:txBody>
      </p:sp>
    </p:spTree>
    <p:extLst>
      <p:ext uri="{BB962C8B-B14F-4D97-AF65-F5344CB8AC3E}">
        <p14:creationId xmlns:p14="http://schemas.microsoft.com/office/powerpoint/2010/main" val="1934176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16CC120-52FA-4ED2-AFEC-1D5EC346B247}"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13789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6AE4BF7-BA37-4043-97D5-0DF23EE9E3E3}" type="slidenum">
              <a:rPr lang="en-US" smtClean="0"/>
              <a:t>8</a:t>
            </a:fld>
            <a:endParaRPr lang="en-US"/>
          </a:p>
        </p:txBody>
      </p:sp>
    </p:spTree>
    <p:extLst>
      <p:ext uri="{BB962C8B-B14F-4D97-AF65-F5344CB8AC3E}">
        <p14:creationId xmlns:p14="http://schemas.microsoft.com/office/powerpoint/2010/main" val="1853597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16CC120-52FA-4ED2-AFEC-1D5EC346B247}" type="slidenum">
              <a:rPr lang="vi-VN" smtClean="0"/>
              <a:t>9</a:t>
            </a:fld>
            <a:endParaRPr lang="vi-VN"/>
          </a:p>
        </p:txBody>
      </p:sp>
    </p:spTree>
    <p:extLst>
      <p:ext uri="{BB962C8B-B14F-4D97-AF65-F5344CB8AC3E}">
        <p14:creationId xmlns:p14="http://schemas.microsoft.com/office/powerpoint/2010/main" val="12745519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pic>
        <p:nvPicPr>
          <p:cNvPr id="3" name="Picture 581" descr="dot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01"/>
          <p:cNvSpPr>
            <a:spLocks noChangeArrowheads="1"/>
          </p:cNvSpPr>
          <p:nvPr/>
        </p:nvSpPr>
        <p:spPr bwMode="gray">
          <a:xfrm>
            <a:off x="0" y="1371600"/>
            <a:ext cx="12192000" cy="1828800"/>
          </a:xfrm>
          <a:prstGeom prst="rect">
            <a:avLst/>
          </a:prstGeom>
          <a:solidFill>
            <a:srgbClr val="31894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sz="1800"/>
          </a:p>
        </p:txBody>
      </p:sp>
      <p:sp>
        <p:nvSpPr>
          <p:cNvPr id="5" name="AutoShape 20"/>
          <p:cNvSpPr>
            <a:spLocks noChangeArrowheads="1"/>
          </p:cNvSpPr>
          <p:nvPr/>
        </p:nvSpPr>
        <p:spPr bwMode="gray">
          <a:xfrm>
            <a:off x="10972800" y="5638800"/>
            <a:ext cx="812800" cy="533400"/>
          </a:xfrm>
          <a:prstGeom prst="hexagon">
            <a:avLst>
              <a:gd name="adj" fmla="val 28571"/>
              <a:gd name="vf" fmla="val 115470"/>
            </a:avLst>
          </a:prstGeom>
          <a:solidFill>
            <a:schemeClr val="tx1">
              <a:lumMod val="25000"/>
              <a:lumOff val="75000"/>
              <a:alpha val="35001"/>
            </a:schemeClr>
          </a:solidFill>
          <a:ln>
            <a:noFill/>
          </a:ln>
          <a:effectLst/>
        </p:spPr>
        <p:txBody>
          <a:bodyPr wrap="none" anchor="ctr"/>
          <a:lstStyle/>
          <a:p>
            <a:pPr eaLnBrk="1" hangingPunct="1">
              <a:defRPr/>
            </a:pPr>
            <a:endParaRPr lang="en-US" sz="1800">
              <a:latin typeface="Arial" charset="0"/>
            </a:endParaRPr>
          </a:p>
        </p:txBody>
      </p:sp>
      <p:sp>
        <p:nvSpPr>
          <p:cNvPr id="6" name="AutoShape 20"/>
          <p:cNvSpPr>
            <a:spLocks noChangeArrowheads="1"/>
          </p:cNvSpPr>
          <p:nvPr/>
        </p:nvSpPr>
        <p:spPr bwMode="gray">
          <a:xfrm>
            <a:off x="10983384" y="6210300"/>
            <a:ext cx="812800" cy="533400"/>
          </a:xfrm>
          <a:prstGeom prst="hexagon">
            <a:avLst>
              <a:gd name="adj" fmla="val 28571"/>
              <a:gd name="vf" fmla="val 115470"/>
            </a:avLst>
          </a:prstGeom>
          <a:solidFill>
            <a:schemeClr val="tx1">
              <a:lumMod val="25000"/>
              <a:lumOff val="75000"/>
              <a:alpha val="35001"/>
            </a:schemeClr>
          </a:solidFill>
          <a:ln>
            <a:noFill/>
          </a:ln>
          <a:effectLst/>
        </p:spPr>
        <p:txBody>
          <a:bodyPr wrap="none" anchor="ctr"/>
          <a:lstStyle/>
          <a:p>
            <a:pPr eaLnBrk="1" hangingPunct="1">
              <a:defRPr/>
            </a:pPr>
            <a:endParaRPr lang="en-US" sz="1800">
              <a:latin typeface="Arial" charset="0"/>
            </a:endParaRPr>
          </a:p>
        </p:txBody>
      </p:sp>
      <p:sp>
        <p:nvSpPr>
          <p:cNvPr id="7" name="AutoShape 19"/>
          <p:cNvSpPr>
            <a:spLocks noChangeArrowheads="1"/>
          </p:cNvSpPr>
          <p:nvPr/>
        </p:nvSpPr>
        <p:spPr bwMode="gray">
          <a:xfrm>
            <a:off x="10261600" y="5934075"/>
            <a:ext cx="812800" cy="533400"/>
          </a:xfrm>
          <a:prstGeom prst="hexagon">
            <a:avLst>
              <a:gd name="adj" fmla="val 28571"/>
              <a:gd name="vf" fmla="val 115470"/>
            </a:avLst>
          </a:prstGeom>
          <a:solidFill>
            <a:schemeClr val="tx1">
              <a:lumMod val="25000"/>
              <a:lumOff val="75000"/>
              <a:alpha val="35001"/>
            </a:schemeClr>
          </a:solidFill>
          <a:ln>
            <a:noFill/>
          </a:ln>
          <a:effectLst/>
        </p:spPr>
        <p:txBody>
          <a:bodyPr wrap="none" anchor="ctr"/>
          <a:lstStyle/>
          <a:p>
            <a:pPr eaLnBrk="1" hangingPunct="1">
              <a:defRPr/>
            </a:pPr>
            <a:endParaRPr lang="en-US" sz="1800">
              <a:latin typeface="Arial" charset="0"/>
            </a:endParaRPr>
          </a:p>
        </p:txBody>
      </p:sp>
      <p:sp>
        <p:nvSpPr>
          <p:cNvPr id="3674" name="Rectangle 602"/>
          <p:cNvSpPr>
            <a:spLocks noGrp="1" noChangeArrowheads="1"/>
          </p:cNvSpPr>
          <p:nvPr>
            <p:ph type="ctrTitle"/>
          </p:nvPr>
        </p:nvSpPr>
        <p:spPr>
          <a:xfrm>
            <a:off x="1654175" y="4572001"/>
            <a:ext cx="10769600" cy="708025"/>
          </a:xfrm>
        </p:spPr>
        <p:txBody>
          <a:bodyPr/>
          <a:lstStyle>
            <a:lvl1pPr>
              <a:defRPr sz="4000" i="1">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950372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400801"/>
            <a:ext cx="2844800" cy="320675"/>
          </a:xfrm>
          <a:prstGeom prst="rect">
            <a:avLst/>
          </a:prstGeom>
        </p:spPr>
        <p:txBody>
          <a:bodyPr/>
          <a:lstStyle>
            <a:lvl1pPr eaLnBrk="1" hangingPunct="1">
              <a:defRPr>
                <a:latin typeface="Arial" charset="0"/>
              </a:defRPr>
            </a:lvl1pPr>
          </a:lstStyle>
          <a:p>
            <a:endParaRPr lang="en-US"/>
          </a:p>
        </p:txBody>
      </p:sp>
      <p:sp>
        <p:nvSpPr>
          <p:cNvPr id="5" name="Footer Placeholder 4"/>
          <p:cNvSpPr>
            <a:spLocks noGrp="1"/>
          </p:cNvSpPr>
          <p:nvPr>
            <p:ph type="ftr" sz="quarter" idx="11"/>
          </p:nvPr>
        </p:nvSpPr>
        <p:spPr>
          <a:xfrm>
            <a:off x="8026400" y="6400801"/>
            <a:ext cx="3860800" cy="320675"/>
          </a:xfrm>
          <a:prstGeom prst="rect">
            <a:avLst/>
          </a:prstGeom>
        </p:spPr>
        <p:txBody>
          <a:bodyPr/>
          <a:lstStyle>
            <a:lvl1pPr eaLnBrk="1" hangingPunct="1">
              <a:defRPr>
                <a:latin typeface="Arial" charset="0"/>
              </a:defRPr>
            </a:lvl1pPr>
          </a:lstStyle>
          <a:p>
            <a:endParaRPr lang="en-US"/>
          </a:p>
        </p:txBody>
      </p:sp>
      <p:sp>
        <p:nvSpPr>
          <p:cNvPr id="6" name="Slide Number Placeholder 5"/>
          <p:cNvSpPr>
            <a:spLocks noGrp="1"/>
          </p:cNvSpPr>
          <p:nvPr>
            <p:ph type="sldNum" sz="quarter" idx="12"/>
          </p:nvPr>
        </p:nvSpPr>
        <p:spPr>
          <a:xfrm>
            <a:off x="5486400" y="6448426"/>
            <a:ext cx="812800" cy="25717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2D458EE3-4C8B-4AF5-A3B7-7B3CF6878E0E}" type="slidenum">
              <a:rPr lang="en-US" smtClean="0"/>
              <a:t>‹#›</a:t>
            </a:fld>
            <a:endParaRPr lang="en-US"/>
          </a:p>
        </p:txBody>
      </p:sp>
    </p:spTree>
    <p:extLst>
      <p:ext uri="{BB962C8B-B14F-4D97-AF65-F5344CB8AC3E}">
        <p14:creationId xmlns:p14="http://schemas.microsoft.com/office/powerpoint/2010/main" val="1765326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28600"/>
            <a:ext cx="27432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28600"/>
            <a:ext cx="8026400" cy="60960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400801"/>
            <a:ext cx="2844800" cy="320675"/>
          </a:xfrm>
          <a:prstGeom prst="rect">
            <a:avLst/>
          </a:prstGeom>
        </p:spPr>
        <p:txBody>
          <a:bodyPr/>
          <a:lstStyle>
            <a:lvl1pPr eaLnBrk="1" hangingPunct="1">
              <a:defRPr>
                <a:latin typeface="Arial" charset="0"/>
              </a:defRPr>
            </a:lvl1pPr>
          </a:lstStyle>
          <a:p>
            <a:endParaRPr lang="en-US"/>
          </a:p>
        </p:txBody>
      </p:sp>
      <p:sp>
        <p:nvSpPr>
          <p:cNvPr id="5" name="Footer Placeholder 4"/>
          <p:cNvSpPr>
            <a:spLocks noGrp="1"/>
          </p:cNvSpPr>
          <p:nvPr>
            <p:ph type="ftr" sz="quarter" idx="11"/>
          </p:nvPr>
        </p:nvSpPr>
        <p:spPr>
          <a:xfrm>
            <a:off x="8026400" y="6400801"/>
            <a:ext cx="3860800" cy="320675"/>
          </a:xfrm>
          <a:prstGeom prst="rect">
            <a:avLst/>
          </a:prstGeom>
        </p:spPr>
        <p:txBody>
          <a:bodyPr/>
          <a:lstStyle>
            <a:lvl1pPr eaLnBrk="1" hangingPunct="1">
              <a:defRPr>
                <a:latin typeface="Arial" charset="0"/>
              </a:defRPr>
            </a:lvl1pPr>
          </a:lstStyle>
          <a:p>
            <a:endParaRPr lang="en-US"/>
          </a:p>
        </p:txBody>
      </p:sp>
      <p:sp>
        <p:nvSpPr>
          <p:cNvPr id="6" name="Slide Number Placeholder 5"/>
          <p:cNvSpPr>
            <a:spLocks noGrp="1"/>
          </p:cNvSpPr>
          <p:nvPr>
            <p:ph type="sldNum" sz="quarter" idx="12"/>
          </p:nvPr>
        </p:nvSpPr>
        <p:spPr>
          <a:xfrm>
            <a:off x="5486400" y="6448426"/>
            <a:ext cx="812800" cy="25717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2D458EE3-4C8B-4AF5-A3B7-7B3CF6878E0E}" type="slidenum">
              <a:rPr lang="en-US" smtClean="0"/>
              <a:t>‹#›</a:t>
            </a:fld>
            <a:endParaRPr lang="en-US"/>
          </a:p>
        </p:txBody>
      </p:sp>
    </p:spTree>
    <p:extLst>
      <p:ext uri="{BB962C8B-B14F-4D97-AF65-F5344CB8AC3E}">
        <p14:creationId xmlns:p14="http://schemas.microsoft.com/office/powerpoint/2010/main" val="2197753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98500" y="228601"/>
            <a:ext cx="10160000" cy="868363"/>
          </a:xfrm>
        </p:spPr>
        <p:txBody>
          <a:bodyPr/>
          <a:lstStyle/>
          <a:p>
            <a:r>
              <a:rPr lang="en-US"/>
              <a:t>Click to edit Master title style</a:t>
            </a:r>
          </a:p>
        </p:txBody>
      </p:sp>
      <p:sp>
        <p:nvSpPr>
          <p:cNvPr id="3" name="Chart Placeholder 2"/>
          <p:cNvSpPr>
            <a:spLocks noGrp="1"/>
          </p:cNvSpPr>
          <p:nvPr>
            <p:ph type="chart" idx="1"/>
          </p:nvPr>
        </p:nvSpPr>
        <p:spPr>
          <a:xfrm>
            <a:off x="609600" y="1295400"/>
            <a:ext cx="10972800" cy="5029200"/>
          </a:xfrm>
        </p:spPr>
        <p:txBody>
          <a:bodyPr/>
          <a:lstStyle/>
          <a:p>
            <a:pPr lvl="0"/>
            <a:r>
              <a:rPr lang="en-US" noProof="0"/>
              <a:t>Click icon to add chart</a:t>
            </a:r>
          </a:p>
        </p:txBody>
      </p:sp>
      <p:sp>
        <p:nvSpPr>
          <p:cNvPr id="4" name="Date Placeholder 3"/>
          <p:cNvSpPr>
            <a:spLocks noGrp="1"/>
          </p:cNvSpPr>
          <p:nvPr>
            <p:ph type="dt" sz="half" idx="10"/>
          </p:nvPr>
        </p:nvSpPr>
        <p:spPr>
          <a:xfrm>
            <a:off x="609600" y="6400801"/>
            <a:ext cx="2844800" cy="320675"/>
          </a:xfrm>
          <a:prstGeom prst="rect">
            <a:avLst/>
          </a:prstGeom>
        </p:spPr>
        <p:txBody>
          <a:bodyPr/>
          <a:lstStyle>
            <a:lvl1pPr eaLnBrk="1" hangingPunct="1">
              <a:defRPr>
                <a:latin typeface="Arial" charset="0"/>
              </a:defRPr>
            </a:lvl1pPr>
          </a:lstStyle>
          <a:p>
            <a:endParaRPr lang="en-US"/>
          </a:p>
        </p:txBody>
      </p:sp>
      <p:sp>
        <p:nvSpPr>
          <p:cNvPr id="5" name="Footer Placeholder 4"/>
          <p:cNvSpPr>
            <a:spLocks noGrp="1"/>
          </p:cNvSpPr>
          <p:nvPr>
            <p:ph type="ftr" sz="quarter" idx="11"/>
          </p:nvPr>
        </p:nvSpPr>
        <p:spPr>
          <a:xfrm>
            <a:off x="8026400" y="6400801"/>
            <a:ext cx="3860800" cy="320675"/>
          </a:xfrm>
          <a:prstGeom prst="rect">
            <a:avLst/>
          </a:prstGeom>
        </p:spPr>
        <p:txBody>
          <a:bodyPr/>
          <a:lstStyle>
            <a:lvl1pPr eaLnBrk="1" hangingPunct="1">
              <a:defRPr>
                <a:latin typeface="Arial" charset="0"/>
              </a:defRPr>
            </a:lvl1pPr>
          </a:lstStyle>
          <a:p>
            <a:endParaRPr lang="en-US"/>
          </a:p>
        </p:txBody>
      </p:sp>
      <p:sp>
        <p:nvSpPr>
          <p:cNvPr id="6" name="Slide Number Placeholder 5"/>
          <p:cNvSpPr>
            <a:spLocks noGrp="1"/>
          </p:cNvSpPr>
          <p:nvPr>
            <p:ph type="sldNum" sz="quarter" idx="12"/>
          </p:nvPr>
        </p:nvSpPr>
        <p:spPr>
          <a:xfrm>
            <a:off x="5486400" y="6448426"/>
            <a:ext cx="812800" cy="25717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2D458EE3-4C8B-4AF5-A3B7-7B3CF6878E0E}" type="slidenum">
              <a:rPr lang="en-US" smtClean="0"/>
              <a:t>‹#›</a:t>
            </a:fld>
            <a:endParaRPr lang="en-US"/>
          </a:p>
        </p:txBody>
      </p:sp>
    </p:spTree>
    <p:extLst>
      <p:ext uri="{BB962C8B-B14F-4D97-AF65-F5344CB8AC3E}">
        <p14:creationId xmlns:p14="http://schemas.microsoft.com/office/powerpoint/2010/main" val="272445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p>
        </p:txBody>
      </p:sp>
      <p:sp>
        <p:nvSpPr>
          <p:cNvPr id="3" name="Content Placeholder 2"/>
          <p:cNvSpPr>
            <a:spLocks noGrp="1"/>
          </p:cNvSpPr>
          <p:nvPr>
            <p:ph idx="1"/>
          </p:nvPr>
        </p:nvSpPr>
        <p:spPr/>
        <p:txBody>
          <a:bodyPr/>
          <a:lstStyle>
            <a:lvl1pPr>
              <a:defRPr sz="2600"/>
            </a:lvl1pPr>
            <a:lvl2pPr>
              <a:defRPr sz="2600"/>
            </a:lvl2pPr>
            <a:lvl3pPr>
              <a:defRPr sz="2600"/>
            </a:lvl3pPr>
            <a:lvl4pPr>
              <a:defRPr sz="2600"/>
            </a:lvl4pPr>
            <a:lvl5pPr>
              <a:defRPr sz="2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5001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Date Placeholder 3"/>
          <p:cNvSpPr>
            <a:spLocks noGrp="1"/>
          </p:cNvSpPr>
          <p:nvPr>
            <p:ph type="dt" sz="half" idx="10"/>
          </p:nvPr>
        </p:nvSpPr>
        <p:spPr>
          <a:xfrm>
            <a:off x="609600" y="6400801"/>
            <a:ext cx="2844800" cy="320675"/>
          </a:xfrm>
          <a:prstGeom prst="rect">
            <a:avLst/>
          </a:prstGeom>
        </p:spPr>
        <p:txBody>
          <a:bodyPr/>
          <a:lstStyle>
            <a:lvl1pPr eaLnBrk="1" hangingPunct="1">
              <a:defRPr>
                <a:latin typeface="Arial" charset="0"/>
              </a:defRPr>
            </a:lvl1pPr>
          </a:lstStyle>
          <a:p>
            <a:endParaRPr lang="en-US"/>
          </a:p>
        </p:txBody>
      </p:sp>
      <p:sp>
        <p:nvSpPr>
          <p:cNvPr id="5" name="Footer Placeholder 4"/>
          <p:cNvSpPr>
            <a:spLocks noGrp="1"/>
          </p:cNvSpPr>
          <p:nvPr>
            <p:ph type="ftr" sz="quarter" idx="11"/>
          </p:nvPr>
        </p:nvSpPr>
        <p:spPr>
          <a:xfrm>
            <a:off x="8026400" y="6400801"/>
            <a:ext cx="3860800" cy="320675"/>
          </a:xfrm>
          <a:prstGeom prst="rect">
            <a:avLst/>
          </a:prstGeom>
        </p:spPr>
        <p:txBody>
          <a:bodyPr/>
          <a:lstStyle>
            <a:lvl1pPr eaLnBrk="1" hangingPunct="1">
              <a:defRPr>
                <a:latin typeface="Arial" charset="0"/>
              </a:defRPr>
            </a:lvl1pPr>
          </a:lstStyle>
          <a:p>
            <a:endParaRPr lang="en-US"/>
          </a:p>
        </p:txBody>
      </p:sp>
      <p:sp>
        <p:nvSpPr>
          <p:cNvPr id="6" name="Slide Number Placeholder 5"/>
          <p:cNvSpPr>
            <a:spLocks noGrp="1"/>
          </p:cNvSpPr>
          <p:nvPr>
            <p:ph type="sldNum" sz="quarter" idx="12"/>
          </p:nvPr>
        </p:nvSpPr>
        <p:spPr>
          <a:xfrm>
            <a:off x="5486400" y="6448426"/>
            <a:ext cx="812800" cy="25717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2D458EE3-4C8B-4AF5-A3B7-7B3CF6878E0E}" type="slidenum">
              <a:rPr lang="en-US" smtClean="0"/>
              <a:t>‹#›</a:t>
            </a:fld>
            <a:endParaRPr lang="en-US"/>
          </a:p>
        </p:txBody>
      </p:sp>
    </p:spTree>
    <p:extLst>
      <p:ext uri="{BB962C8B-B14F-4D97-AF65-F5344CB8AC3E}">
        <p14:creationId xmlns:p14="http://schemas.microsoft.com/office/powerpoint/2010/main" val="4076212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95400"/>
            <a:ext cx="53848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95400"/>
            <a:ext cx="53848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400801"/>
            <a:ext cx="2844800" cy="320675"/>
          </a:xfrm>
          <a:prstGeom prst="rect">
            <a:avLst/>
          </a:prstGeom>
        </p:spPr>
        <p:txBody>
          <a:bodyPr/>
          <a:lstStyle>
            <a:lvl1pPr eaLnBrk="1" hangingPunct="1">
              <a:defRPr>
                <a:latin typeface="Arial" charset="0"/>
              </a:defRPr>
            </a:lvl1pPr>
          </a:lstStyle>
          <a:p>
            <a:endParaRPr lang="en-US"/>
          </a:p>
        </p:txBody>
      </p:sp>
      <p:sp>
        <p:nvSpPr>
          <p:cNvPr id="6" name="Footer Placeholder 5"/>
          <p:cNvSpPr>
            <a:spLocks noGrp="1"/>
          </p:cNvSpPr>
          <p:nvPr>
            <p:ph type="ftr" sz="quarter" idx="11"/>
          </p:nvPr>
        </p:nvSpPr>
        <p:spPr>
          <a:xfrm>
            <a:off x="8026400" y="6400801"/>
            <a:ext cx="3860800" cy="320675"/>
          </a:xfrm>
          <a:prstGeom prst="rect">
            <a:avLst/>
          </a:prstGeom>
        </p:spPr>
        <p:txBody>
          <a:bodyPr/>
          <a:lstStyle>
            <a:lvl1pPr eaLnBrk="1" hangingPunct="1">
              <a:defRPr>
                <a:latin typeface="Arial" charset="0"/>
              </a:defRPr>
            </a:lvl1pPr>
          </a:lstStyle>
          <a:p>
            <a:endParaRPr lang="en-US"/>
          </a:p>
        </p:txBody>
      </p:sp>
      <p:sp>
        <p:nvSpPr>
          <p:cNvPr id="7" name="Slide Number Placeholder 6"/>
          <p:cNvSpPr>
            <a:spLocks noGrp="1"/>
          </p:cNvSpPr>
          <p:nvPr>
            <p:ph type="sldNum" sz="quarter" idx="12"/>
          </p:nvPr>
        </p:nvSpPr>
        <p:spPr>
          <a:xfrm>
            <a:off x="5486400" y="6448426"/>
            <a:ext cx="812800" cy="25717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2D458EE3-4C8B-4AF5-A3B7-7B3CF6878E0E}" type="slidenum">
              <a:rPr lang="en-US" smtClean="0"/>
              <a:t>‹#›</a:t>
            </a:fld>
            <a:endParaRPr lang="en-US"/>
          </a:p>
        </p:txBody>
      </p:sp>
    </p:spTree>
    <p:extLst>
      <p:ext uri="{BB962C8B-B14F-4D97-AF65-F5344CB8AC3E}">
        <p14:creationId xmlns:p14="http://schemas.microsoft.com/office/powerpoint/2010/main" val="146673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400801"/>
            <a:ext cx="2844800" cy="320675"/>
          </a:xfrm>
          <a:prstGeom prst="rect">
            <a:avLst/>
          </a:prstGeom>
        </p:spPr>
        <p:txBody>
          <a:bodyPr/>
          <a:lstStyle>
            <a:lvl1pPr eaLnBrk="1" hangingPunct="1">
              <a:defRPr>
                <a:latin typeface="Arial" charset="0"/>
              </a:defRPr>
            </a:lvl1pPr>
          </a:lstStyle>
          <a:p>
            <a:endParaRPr lang="en-US"/>
          </a:p>
        </p:txBody>
      </p:sp>
      <p:sp>
        <p:nvSpPr>
          <p:cNvPr id="8" name="Footer Placeholder 7"/>
          <p:cNvSpPr>
            <a:spLocks noGrp="1"/>
          </p:cNvSpPr>
          <p:nvPr>
            <p:ph type="ftr" sz="quarter" idx="11"/>
          </p:nvPr>
        </p:nvSpPr>
        <p:spPr>
          <a:xfrm>
            <a:off x="8026400" y="6400801"/>
            <a:ext cx="3860800" cy="320675"/>
          </a:xfrm>
          <a:prstGeom prst="rect">
            <a:avLst/>
          </a:prstGeom>
        </p:spPr>
        <p:txBody>
          <a:bodyPr/>
          <a:lstStyle>
            <a:lvl1pPr eaLnBrk="1" hangingPunct="1">
              <a:defRPr>
                <a:latin typeface="Arial" charset="0"/>
              </a:defRPr>
            </a:lvl1pPr>
          </a:lstStyle>
          <a:p>
            <a:endParaRPr lang="en-US"/>
          </a:p>
        </p:txBody>
      </p:sp>
      <p:sp>
        <p:nvSpPr>
          <p:cNvPr id="9" name="Slide Number Placeholder 8"/>
          <p:cNvSpPr>
            <a:spLocks noGrp="1"/>
          </p:cNvSpPr>
          <p:nvPr>
            <p:ph type="sldNum" sz="quarter" idx="12"/>
          </p:nvPr>
        </p:nvSpPr>
        <p:spPr>
          <a:xfrm>
            <a:off x="5486400" y="6448426"/>
            <a:ext cx="812800" cy="25717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2D458EE3-4C8B-4AF5-A3B7-7B3CF6878E0E}" type="slidenum">
              <a:rPr lang="en-US" smtClean="0"/>
              <a:t>‹#›</a:t>
            </a:fld>
            <a:endParaRPr lang="en-US"/>
          </a:p>
        </p:txBody>
      </p:sp>
    </p:spTree>
    <p:extLst>
      <p:ext uri="{BB962C8B-B14F-4D97-AF65-F5344CB8AC3E}">
        <p14:creationId xmlns:p14="http://schemas.microsoft.com/office/powerpoint/2010/main" val="2395581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400801"/>
            <a:ext cx="2844800" cy="320675"/>
          </a:xfrm>
          <a:prstGeom prst="rect">
            <a:avLst/>
          </a:prstGeom>
        </p:spPr>
        <p:txBody>
          <a:bodyPr/>
          <a:lstStyle>
            <a:lvl1pPr eaLnBrk="1" hangingPunct="1">
              <a:defRPr>
                <a:latin typeface="Arial" charset="0"/>
              </a:defRPr>
            </a:lvl1pPr>
          </a:lstStyle>
          <a:p>
            <a:endParaRPr lang="en-US"/>
          </a:p>
        </p:txBody>
      </p:sp>
      <p:sp>
        <p:nvSpPr>
          <p:cNvPr id="4" name="Footer Placeholder 3"/>
          <p:cNvSpPr>
            <a:spLocks noGrp="1"/>
          </p:cNvSpPr>
          <p:nvPr>
            <p:ph type="ftr" sz="quarter" idx="11"/>
          </p:nvPr>
        </p:nvSpPr>
        <p:spPr>
          <a:xfrm>
            <a:off x="8026400" y="6400801"/>
            <a:ext cx="3860800" cy="320675"/>
          </a:xfrm>
          <a:prstGeom prst="rect">
            <a:avLst/>
          </a:prstGeom>
        </p:spPr>
        <p:txBody>
          <a:bodyPr/>
          <a:lstStyle>
            <a:lvl1pPr eaLnBrk="1" hangingPunct="1">
              <a:defRPr>
                <a:latin typeface="Arial" charset="0"/>
              </a:defRPr>
            </a:lvl1pPr>
          </a:lstStyle>
          <a:p>
            <a:endParaRPr lang="en-US"/>
          </a:p>
        </p:txBody>
      </p:sp>
      <p:sp>
        <p:nvSpPr>
          <p:cNvPr id="5" name="Slide Number Placeholder 4"/>
          <p:cNvSpPr>
            <a:spLocks noGrp="1"/>
          </p:cNvSpPr>
          <p:nvPr>
            <p:ph type="sldNum" sz="quarter" idx="12"/>
          </p:nvPr>
        </p:nvSpPr>
        <p:spPr>
          <a:xfrm>
            <a:off x="5486400" y="6448426"/>
            <a:ext cx="812800" cy="25717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2D458EE3-4C8B-4AF5-A3B7-7B3CF6878E0E}" type="slidenum">
              <a:rPr lang="en-US" smtClean="0"/>
              <a:t>‹#›</a:t>
            </a:fld>
            <a:endParaRPr lang="en-US"/>
          </a:p>
        </p:txBody>
      </p:sp>
    </p:spTree>
    <p:extLst>
      <p:ext uri="{BB962C8B-B14F-4D97-AF65-F5344CB8AC3E}">
        <p14:creationId xmlns:p14="http://schemas.microsoft.com/office/powerpoint/2010/main" val="898975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400801"/>
            <a:ext cx="2844800" cy="320675"/>
          </a:xfrm>
          <a:prstGeom prst="rect">
            <a:avLst/>
          </a:prstGeom>
        </p:spPr>
        <p:txBody>
          <a:bodyPr/>
          <a:lstStyle>
            <a:lvl1pPr eaLnBrk="1" hangingPunct="1">
              <a:defRPr>
                <a:latin typeface="Arial" charset="0"/>
              </a:defRPr>
            </a:lvl1pPr>
          </a:lstStyle>
          <a:p>
            <a:endParaRPr lang="en-US"/>
          </a:p>
        </p:txBody>
      </p:sp>
      <p:sp>
        <p:nvSpPr>
          <p:cNvPr id="3" name="Footer Placeholder 2"/>
          <p:cNvSpPr>
            <a:spLocks noGrp="1"/>
          </p:cNvSpPr>
          <p:nvPr>
            <p:ph type="ftr" sz="quarter" idx="11"/>
          </p:nvPr>
        </p:nvSpPr>
        <p:spPr>
          <a:xfrm>
            <a:off x="8026400" y="6400801"/>
            <a:ext cx="3860800" cy="320675"/>
          </a:xfrm>
          <a:prstGeom prst="rect">
            <a:avLst/>
          </a:prstGeom>
        </p:spPr>
        <p:txBody>
          <a:bodyPr/>
          <a:lstStyle>
            <a:lvl1pPr eaLnBrk="1" hangingPunct="1">
              <a:defRPr>
                <a:latin typeface="Arial" charset="0"/>
              </a:defRPr>
            </a:lvl1pPr>
          </a:lstStyle>
          <a:p>
            <a:endParaRPr lang="en-US"/>
          </a:p>
        </p:txBody>
      </p:sp>
      <p:sp>
        <p:nvSpPr>
          <p:cNvPr id="4" name="Slide Number Placeholder 3"/>
          <p:cNvSpPr>
            <a:spLocks noGrp="1"/>
          </p:cNvSpPr>
          <p:nvPr>
            <p:ph type="sldNum" sz="quarter" idx="12"/>
          </p:nvPr>
        </p:nvSpPr>
        <p:spPr>
          <a:xfrm>
            <a:off x="5486400" y="6448426"/>
            <a:ext cx="812800" cy="25717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2D458EE3-4C8B-4AF5-A3B7-7B3CF6878E0E}" type="slidenum">
              <a:rPr lang="en-US" smtClean="0"/>
              <a:t>‹#›</a:t>
            </a:fld>
            <a:endParaRPr lang="en-US"/>
          </a:p>
        </p:txBody>
      </p:sp>
    </p:spTree>
    <p:extLst>
      <p:ext uri="{BB962C8B-B14F-4D97-AF65-F5344CB8AC3E}">
        <p14:creationId xmlns:p14="http://schemas.microsoft.com/office/powerpoint/2010/main" val="4174542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400801"/>
            <a:ext cx="2844800" cy="320675"/>
          </a:xfrm>
          <a:prstGeom prst="rect">
            <a:avLst/>
          </a:prstGeom>
        </p:spPr>
        <p:txBody>
          <a:bodyPr/>
          <a:lstStyle>
            <a:lvl1pPr eaLnBrk="1" hangingPunct="1">
              <a:defRPr>
                <a:latin typeface="Arial" charset="0"/>
              </a:defRPr>
            </a:lvl1pPr>
          </a:lstStyle>
          <a:p>
            <a:endParaRPr lang="en-US"/>
          </a:p>
        </p:txBody>
      </p:sp>
      <p:sp>
        <p:nvSpPr>
          <p:cNvPr id="6" name="Footer Placeholder 5"/>
          <p:cNvSpPr>
            <a:spLocks noGrp="1"/>
          </p:cNvSpPr>
          <p:nvPr>
            <p:ph type="ftr" sz="quarter" idx="11"/>
          </p:nvPr>
        </p:nvSpPr>
        <p:spPr>
          <a:xfrm>
            <a:off x="8026400" y="6400801"/>
            <a:ext cx="3860800" cy="320675"/>
          </a:xfrm>
          <a:prstGeom prst="rect">
            <a:avLst/>
          </a:prstGeom>
        </p:spPr>
        <p:txBody>
          <a:bodyPr/>
          <a:lstStyle>
            <a:lvl1pPr eaLnBrk="1" hangingPunct="1">
              <a:defRPr>
                <a:latin typeface="Arial" charset="0"/>
              </a:defRPr>
            </a:lvl1pPr>
          </a:lstStyle>
          <a:p>
            <a:endParaRPr lang="en-US"/>
          </a:p>
        </p:txBody>
      </p:sp>
      <p:sp>
        <p:nvSpPr>
          <p:cNvPr id="7" name="Slide Number Placeholder 6"/>
          <p:cNvSpPr>
            <a:spLocks noGrp="1"/>
          </p:cNvSpPr>
          <p:nvPr>
            <p:ph type="sldNum" sz="quarter" idx="12"/>
          </p:nvPr>
        </p:nvSpPr>
        <p:spPr>
          <a:xfrm>
            <a:off x="5486400" y="6448426"/>
            <a:ext cx="812800" cy="25717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2D458EE3-4C8B-4AF5-A3B7-7B3CF6878E0E}" type="slidenum">
              <a:rPr lang="en-US" smtClean="0"/>
              <a:t>‹#›</a:t>
            </a:fld>
            <a:endParaRPr lang="en-US"/>
          </a:p>
        </p:txBody>
      </p:sp>
    </p:spTree>
    <p:extLst>
      <p:ext uri="{BB962C8B-B14F-4D97-AF65-F5344CB8AC3E}">
        <p14:creationId xmlns:p14="http://schemas.microsoft.com/office/powerpoint/2010/main" val="3198865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400801"/>
            <a:ext cx="2844800" cy="320675"/>
          </a:xfrm>
          <a:prstGeom prst="rect">
            <a:avLst/>
          </a:prstGeom>
        </p:spPr>
        <p:txBody>
          <a:bodyPr/>
          <a:lstStyle>
            <a:lvl1pPr eaLnBrk="1" hangingPunct="1">
              <a:defRPr>
                <a:latin typeface="Arial" charset="0"/>
              </a:defRPr>
            </a:lvl1pPr>
          </a:lstStyle>
          <a:p>
            <a:endParaRPr lang="en-US"/>
          </a:p>
        </p:txBody>
      </p:sp>
      <p:sp>
        <p:nvSpPr>
          <p:cNvPr id="6" name="Footer Placeholder 5"/>
          <p:cNvSpPr>
            <a:spLocks noGrp="1"/>
          </p:cNvSpPr>
          <p:nvPr>
            <p:ph type="ftr" sz="quarter" idx="11"/>
          </p:nvPr>
        </p:nvSpPr>
        <p:spPr>
          <a:xfrm>
            <a:off x="8026400" y="6400801"/>
            <a:ext cx="3860800" cy="320675"/>
          </a:xfrm>
          <a:prstGeom prst="rect">
            <a:avLst/>
          </a:prstGeom>
        </p:spPr>
        <p:txBody>
          <a:bodyPr/>
          <a:lstStyle>
            <a:lvl1pPr eaLnBrk="1" hangingPunct="1">
              <a:defRPr>
                <a:latin typeface="Arial" charset="0"/>
              </a:defRPr>
            </a:lvl1pPr>
          </a:lstStyle>
          <a:p>
            <a:endParaRPr lang="en-US"/>
          </a:p>
        </p:txBody>
      </p:sp>
      <p:sp>
        <p:nvSpPr>
          <p:cNvPr id="7" name="Slide Number Placeholder 6"/>
          <p:cNvSpPr>
            <a:spLocks noGrp="1"/>
          </p:cNvSpPr>
          <p:nvPr>
            <p:ph type="sldNum" sz="quarter" idx="12"/>
          </p:nvPr>
        </p:nvSpPr>
        <p:spPr>
          <a:xfrm>
            <a:off x="5486400" y="6448426"/>
            <a:ext cx="812800" cy="25717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2D458EE3-4C8B-4AF5-A3B7-7B3CF6878E0E}" type="slidenum">
              <a:rPr lang="en-US" smtClean="0"/>
              <a:t>‹#›</a:t>
            </a:fld>
            <a:endParaRPr lang="en-US"/>
          </a:p>
        </p:txBody>
      </p:sp>
    </p:spTree>
    <p:extLst>
      <p:ext uri="{BB962C8B-B14F-4D97-AF65-F5344CB8AC3E}">
        <p14:creationId xmlns:p14="http://schemas.microsoft.com/office/powerpoint/2010/main" val="1317675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7" descr="dot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gray">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7"/>
          <p:cNvSpPr>
            <a:spLocks noChangeArrowheads="1"/>
          </p:cNvSpPr>
          <p:nvPr/>
        </p:nvSpPr>
        <p:spPr bwMode="gray">
          <a:xfrm>
            <a:off x="0" y="288925"/>
            <a:ext cx="12192000" cy="609600"/>
          </a:xfrm>
          <a:prstGeom prst="rect">
            <a:avLst/>
          </a:prstGeom>
          <a:solidFill>
            <a:srgbClr val="31894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sz="1800"/>
          </a:p>
        </p:txBody>
      </p:sp>
      <p:sp>
        <p:nvSpPr>
          <p:cNvPr id="1028" name="Rectangle 3"/>
          <p:cNvSpPr>
            <a:spLocks noGrp="1" noChangeArrowheads="1"/>
          </p:cNvSpPr>
          <p:nvPr>
            <p:ph type="body" idx="1"/>
          </p:nvPr>
        </p:nvSpPr>
        <p:spPr bwMode="gray">
          <a:xfrm>
            <a:off x="609600" y="1295400"/>
            <a:ext cx="109728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2"/>
          <p:cNvSpPr>
            <a:spLocks noGrp="1" noChangeArrowheads="1"/>
          </p:cNvSpPr>
          <p:nvPr>
            <p:ph type="title"/>
          </p:nvPr>
        </p:nvSpPr>
        <p:spPr bwMode="gray">
          <a:xfrm>
            <a:off x="1016000" y="158751"/>
            <a:ext cx="10160000"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grpSp>
        <p:nvGrpSpPr>
          <p:cNvPr id="1030" name="Group 22"/>
          <p:cNvGrpSpPr>
            <a:grpSpLocks/>
          </p:cNvGrpSpPr>
          <p:nvPr/>
        </p:nvGrpSpPr>
        <p:grpSpPr bwMode="auto">
          <a:xfrm>
            <a:off x="203200" y="228600"/>
            <a:ext cx="1117600" cy="838200"/>
            <a:chOff x="18" y="144"/>
            <a:chExt cx="510" cy="480"/>
          </a:xfrm>
        </p:grpSpPr>
        <p:sp>
          <p:nvSpPr>
            <p:cNvPr id="1035" name="AutoShape 23"/>
            <p:cNvSpPr>
              <a:spLocks noChangeArrowheads="1"/>
            </p:cNvSpPr>
            <p:nvPr/>
          </p:nvSpPr>
          <p:spPr bwMode="gray">
            <a:xfrm>
              <a:off x="18" y="258"/>
              <a:ext cx="288" cy="240"/>
            </a:xfrm>
            <a:prstGeom prst="hexagon">
              <a:avLst>
                <a:gd name="adj" fmla="val 30000"/>
                <a:gd name="vf" fmla="val 115470"/>
              </a:avLst>
            </a:prstGeom>
            <a:solidFill>
              <a:schemeClr val="hlink"/>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sz="1800"/>
            </a:p>
          </p:txBody>
        </p:sp>
        <p:sp>
          <p:nvSpPr>
            <p:cNvPr id="1036" name="AutoShape 24"/>
            <p:cNvSpPr>
              <a:spLocks noChangeArrowheads="1"/>
            </p:cNvSpPr>
            <p:nvPr/>
          </p:nvSpPr>
          <p:spPr bwMode="gray">
            <a:xfrm>
              <a:off x="240" y="144"/>
              <a:ext cx="288" cy="240"/>
            </a:xfrm>
            <a:prstGeom prst="hexagon">
              <a:avLst>
                <a:gd name="adj" fmla="val 30000"/>
                <a:gd name="vf" fmla="val 115470"/>
              </a:avLst>
            </a:prstGeom>
            <a:solidFill>
              <a:schemeClr val="accent2"/>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sz="1800"/>
            </a:p>
          </p:txBody>
        </p:sp>
        <p:sp>
          <p:nvSpPr>
            <p:cNvPr id="1037" name="AutoShape 25"/>
            <p:cNvSpPr>
              <a:spLocks noChangeArrowheads="1"/>
            </p:cNvSpPr>
            <p:nvPr/>
          </p:nvSpPr>
          <p:spPr bwMode="gray">
            <a:xfrm>
              <a:off x="240" y="384"/>
              <a:ext cx="288" cy="240"/>
            </a:xfrm>
            <a:prstGeom prst="hexagon">
              <a:avLst>
                <a:gd name="adj" fmla="val 30000"/>
                <a:gd name="vf" fmla="val 115470"/>
              </a:avLst>
            </a:prstGeom>
            <a:solidFill>
              <a:schemeClr val="accent1"/>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sz="1800"/>
            </a:p>
          </p:txBody>
        </p:sp>
      </p:grpSp>
      <p:sp>
        <p:nvSpPr>
          <p:cNvPr id="48" name="Rectangle 17"/>
          <p:cNvSpPr>
            <a:spLocks noChangeArrowheads="1"/>
          </p:cNvSpPr>
          <p:nvPr/>
        </p:nvSpPr>
        <p:spPr bwMode="gray">
          <a:xfrm>
            <a:off x="10875434" y="0"/>
            <a:ext cx="1316567" cy="6858000"/>
          </a:xfrm>
          <a:prstGeom prst="rect">
            <a:avLst/>
          </a:prstGeom>
          <a:solidFill>
            <a:schemeClr val="tx1">
              <a:lumMod val="10000"/>
              <a:lumOff val="90000"/>
              <a:alpha val="39999"/>
            </a:schemeClr>
          </a:solidFill>
          <a:ln>
            <a:noFill/>
          </a:ln>
          <a:effectLst/>
        </p:spPr>
        <p:txBody>
          <a:bodyPr wrap="none" anchor="ctr"/>
          <a:lstStyle/>
          <a:p>
            <a:pPr eaLnBrk="1" hangingPunct="1">
              <a:defRPr/>
            </a:pPr>
            <a:endParaRPr lang="en-US" sz="1800">
              <a:latin typeface="Arial" charset="0"/>
            </a:endParaRPr>
          </a:p>
        </p:txBody>
      </p:sp>
      <p:sp>
        <p:nvSpPr>
          <p:cNvPr id="50" name="AutoShape 19"/>
          <p:cNvSpPr>
            <a:spLocks noChangeArrowheads="1"/>
          </p:cNvSpPr>
          <p:nvPr/>
        </p:nvSpPr>
        <p:spPr bwMode="gray">
          <a:xfrm>
            <a:off x="10261600" y="5934075"/>
            <a:ext cx="812800" cy="533400"/>
          </a:xfrm>
          <a:prstGeom prst="hexagon">
            <a:avLst>
              <a:gd name="adj" fmla="val 28571"/>
              <a:gd name="vf" fmla="val 115470"/>
            </a:avLst>
          </a:prstGeom>
          <a:solidFill>
            <a:schemeClr val="tx1">
              <a:lumMod val="25000"/>
              <a:lumOff val="75000"/>
              <a:alpha val="35001"/>
            </a:schemeClr>
          </a:solidFill>
          <a:ln>
            <a:noFill/>
          </a:ln>
          <a:effectLst/>
        </p:spPr>
        <p:txBody>
          <a:bodyPr wrap="none" anchor="ctr"/>
          <a:lstStyle/>
          <a:p>
            <a:pPr eaLnBrk="1" hangingPunct="1">
              <a:defRPr/>
            </a:pPr>
            <a:endParaRPr lang="en-US" sz="1800">
              <a:latin typeface="Arial" charset="0"/>
            </a:endParaRPr>
          </a:p>
        </p:txBody>
      </p:sp>
      <p:sp>
        <p:nvSpPr>
          <p:cNvPr id="51" name="AutoShape 20"/>
          <p:cNvSpPr>
            <a:spLocks noChangeArrowheads="1"/>
          </p:cNvSpPr>
          <p:nvPr/>
        </p:nvSpPr>
        <p:spPr bwMode="gray">
          <a:xfrm>
            <a:off x="10972800" y="5638800"/>
            <a:ext cx="812800" cy="533400"/>
          </a:xfrm>
          <a:prstGeom prst="hexagon">
            <a:avLst>
              <a:gd name="adj" fmla="val 28571"/>
              <a:gd name="vf" fmla="val 115470"/>
            </a:avLst>
          </a:prstGeom>
          <a:solidFill>
            <a:schemeClr val="tx1">
              <a:lumMod val="25000"/>
              <a:lumOff val="75000"/>
              <a:alpha val="35001"/>
            </a:schemeClr>
          </a:solidFill>
          <a:ln>
            <a:noFill/>
          </a:ln>
          <a:effectLst/>
        </p:spPr>
        <p:txBody>
          <a:bodyPr wrap="none" anchor="ctr"/>
          <a:lstStyle/>
          <a:p>
            <a:pPr eaLnBrk="1" hangingPunct="1">
              <a:defRPr/>
            </a:pPr>
            <a:endParaRPr lang="en-US" sz="1800">
              <a:latin typeface="Arial" charset="0"/>
            </a:endParaRPr>
          </a:p>
        </p:txBody>
      </p:sp>
      <p:sp>
        <p:nvSpPr>
          <p:cNvPr id="53" name="AutoShape 20"/>
          <p:cNvSpPr>
            <a:spLocks noChangeArrowheads="1"/>
          </p:cNvSpPr>
          <p:nvPr/>
        </p:nvSpPr>
        <p:spPr bwMode="gray">
          <a:xfrm>
            <a:off x="10983384" y="6210300"/>
            <a:ext cx="812800" cy="533400"/>
          </a:xfrm>
          <a:prstGeom prst="hexagon">
            <a:avLst>
              <a:gd name="adj" fmla="val 28571"/>
              <a:gd name="vf" fmla="val 115470"/>
            </a:avLst>
          </a:prstGeom>
          <a:solidFill>
            <a:schemeClr val="tx1">
              <a:lumMod val="25000"/>
              <a:lumOff val="75000"/>
              <a:alpha val="35001"/>
            </a:schemeClr>
          </a:solidFill>
          <a:ln>
            <a:noFill/>
          </a:ln>
          <a:effectLst/>
        </p:spPr>
        <p:txBody>
          <a:bodyPr wrap="none" anchor="ctr"/>
          <a:lstStyle/>
          <a:p>
            <a:pPr eaLnBrk="1" hangingPunct="1">
              <a:defRPr/>
            </a:pPr>
            <a:endParaRPr lang="en-US" sz="1800">
              <a:latin typeface="Arial" charset="0"/>
            </a:endParaRPr>
          </a:p>
        </p:txBody>
      </p:sp>
    </p:spTree>
    <p:extLst>
      <p:ext uri="{BB962C8B-B14F-4D97-AF65-F5344CB8AC3E}">
        <p14:creationId xmlns:p14="http://schemas.microsoft.com/office/powerpoint/2010/main" val="13205497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800" b="1">
          <a:solidFill>
            <a:schemeClr val="tx1"/>
          </a:solidFill>
          <a:latin typeface="Arial" charset="0"/>
        </a:defRPr>
      </a:lvl6pPr>
      <a:lvl7pPr marL="914400" algn="ctr" rtl="0" eaLnBrk="1" fontAlgn="base" hangingPunct="1">
        <a:spcBef>
          <a:spcPct val="0"/>
        </a:spcBef>
        <a:spcAft>
          <a:spcPct val="0"/>
        </a:spcAft>
        <a:defRPr sz="3800" b="1">
          <a:solidFill>
            <a:schemeClr val="tx1"/>
          </a:solidFill>
          <a:latin typeface="Arial" charset="0"/>
        </a:defRPr>
      </a:lvl7pPr>
      <a:lvl8pPr marL="1371600" algn="ctr" rtl="0" eaLnBrk="1" fontAlgn="base" hangingPunct="1">
        <a:spcBef>
          <a:spcPct val="0"/>
        </a:spcBef>
        <a:spcAft>
          <a:spcPct val="0"/>
        </a:spcAft>
        <a:defRPr sz="3800" b="1">
          <a:solidFill>
            <a:schemeClr val="tx1"/>
          </a:solidFill>
          <a:latin typeface="Arial" charset="0"/>
        </a:defRPr>
      </a:lvl8pPr>
      <a:lvl9pPr marL="1828800" algn="ctr" rtl="0" eaLnBrk="1" fontAlgn="base" hangingPunct="1">
        <a:spcBef>
          <a:spcPct val="0"/>
        </a:spcBef>
        <a:spcAft>
          <a:spcPct val="0"/>
        </a:spcAft>
        <a:defRPr sz="3800" b="1">
          <a:solidFill>
            <a:schemeClr val="tx1"/>
          </a:solidFill>
          <a:latin typeface="Arial" charset="0"/>
        </a:defRPr>
      </a:lvl9pPr>
    </p:titleStyle>
    <p:bodyStyle>
      <a:lvl1pPr marL="342900" indent="-342900" algn="l" rtl="0" eaLnBrk="1" fontAlgn="base" hangingPunct="1">
        <a:spcBef>
          <a:spcPct val="20000"/>
        </a:spcBef>
        <a:spcAft>
          <a:spcPct val="0"/>
        </a:spcAft>
        <a:buFont typeface="Wingdings" panose="05000000000000000000" pitchFamily="2" charset="2"/>
        <a:buChar char="§"/>
        <a:defRPr sz="2800">
          <a:solidFill>
            <a:schemeClr val="tx2"/>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
        <a:defRPr sz="2800">
          <a:solidFill>
            <a:schemeClr val="tx2"/>
          </a:solidFill>
          <a:latin typeface="+mn-lt"/>
        </a:defRPr>
      </a:lvl2pPr>
      <a:lvl3pPr marL="1143000" indent="-228600" algn="l" rtl="0" eaLnBrk="1" fontAlgn="base" hangingPunct="1">
        <a:spcBef>
          <a:spcPct val="20000"/>
        </a:spcBef>
        <a:spcAft>
          <a:spcPct val="0"/>
        </a:spcAft>
        <a:buFont typeface="Wingdings" panose="05000000000000000000" pitchFamily="2" charset="2"/>
        <a:buChar char="§"/>
        <a:defRPr sz="2800">
          <a:solidFill>
            <a:schemeClr val="tx2"/>
          </a:solidFill>
          <a:latin typeface="+mn-lt"/>
        </a:defRPr>
      </a:lvl3pPr>
      <a:lvl4pPr marL="1600200" indent="-228600" algn="l" rtl="0" eaLnBrk="1" fontAlgn="base" hangingPunct="1">
        <a:spcBef>
          <a:spcPct val="20000"/>
        </a:spcBef>
        <a:spcAft>
          <a:spcPct val="0"/>
        </a:spcAft>
        <a:buFont typeface="Wingdings" panose="05000000000000000000" pitchFamily="2" charset="2"/>
        <a:buChar char="§"/>
        <a:defRPr sz="2800">
          <a:solidFill>
            <a:schemeClr val="tx2"/>
          </a:solidFill>
          <a:latin typeface="+mn-lt"/>
        </a:defRPr>
      </a:lvl4pPr>
      <a:lvl5pPr marL="2057400" indent="-228600" algn="l" rtl="0" eaLnBrk="1" fontAlgn="base" hangingPunct="1">
        <a:spcBef>
          <a:spcPct val="20000"/>
        </a:spcBef>
        <a:spcAft>
          <a:spcPct val="0"/>
        </a:spcAft>
        <a:buFont typeface="Wingdings" panose="05000000000000000000" pitchFamily="2" charset="2"/>
        <a:buChar char="§"/>
        <a:defRPr sz="2800">
          <a:solidFill>
            <a:schemeClr val="tx2"/>
          </a:solidFill>
          <a:latin typeface="+mn-lt"/>
        </a:defRPr>
      </a:lvl5pPr>
      <a:lvl6pPr marL="2514600" indent="-228600" algn="l" rtl="0" eaLnBrk="1" fontAlgn="base" hangingPunct="1">
        <a:spcBef>
          <a:spcPct val="20000"/>
        </a:spcBef>
        <a:spcAft>
          <a:spcPct val="0"/>
        </a:spcAft>
        <a:buChar char="»"/>
        <a:defRPr sz="2000">
          <a:solidFill>
            <a:schemeClr val="tx2"/>
          </a:solidFill>
          <a:latin typeface="+mn-lt"/>
        </a:defRPr>
      </a:lvl6pPr>
      <a:lvl7pPr marL="2971800" indent="-228600" algn="l" rtl="0" eaLnBrk="1" fontAlgn="base" hangingPunct="1">
        <a:spcBef>
          <a:spcPct val="20000"/>
        </a:spcBef>
        <a:spcAft>
          <a:spcPct val="0"/>
        </a:spcAft>
        <a:buChar char="»"/>
        <a:defRPr sz="2000">
          <a:solidFill>
            <a:schemeClr val="tx2"/>
          </a:solidFill>
          <a:latin typeface="+mn-lt"/>
        </a:defRPr>
      </a:lvl7pPr>
      <a:lvl8pPr marL="3429000" indent="-228600" algn="l" rtl="0" eaLnBrk="1" fontAlgn="base" hangingPunct="1">
        <a:spcBef>
          <a:spcPct val="20000"/>
        </a:spcBef>
        <a:spcAft>
          <a:spcPct val="0"/>
        </a:spcAft>
        <a:buChar char="»"/>
        <a:defRPr sz="2000">
          <a:solidFill>
            <a:schemeClr val="tx2"/>
          </a:solidFill>
          <a:latin typeface="+mn-lt"/>
        </a:defRPr>
      </a:lvl8pPr>
      <a:lvl9pPr marL="3886200" indent="-228600" algn="l" rtl="0" eaLnBrk="1" fontAlgn="base" hangingPunct="1">
        <a:spcBef>
          <a:spcPct val="20000"/>
        </a:spcBef>
        <a:spcAft>
          <a:spcPct val="0"/>
        </a:spcAft>
        <a:buChar char="»"/>
        <a:defRPr sz="20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80085"/>
            <a:ext cx="12192000" cy="1631215"/>
          </a:xfrm>
          <a:solidFill>
            <a:schemeClr val="tx1">
              <a:lumMod val="10000"/>
              <a:lumOff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r>
              <a:rPr lang="en-US" sz="4400" i="0" dirty="0">
                <a:solidFill>
                  <a:srgbClr val="FF0000"/>
                </a:solidFill>
                <a:latin typeface="Arial" pitchFamily="34" charset="0"/>
                <a:cs typeface="Arial" pitchFamily="34" charset="0"/>
              </a:rPr>
              <a:t>TR</a:t>
            </a:r>
            <a:r>
              <a:rPr lang="vi-VN" sz="4400" i="0" dirty="0">
                <a:solidFill>
                  <a:srgbClr val="FF0000"/>
                </a:solidFill>
                <a:latin typeface="Arial" pitchFamily="34" charset="0"/>
                <a:cs typeface="Arial" pitchFamily="34" charset="0"/>
              </a:rPr>
              <a:t>Ư</a:t>
            </a:r>
            <a:r>
              <a:rPr lang="en-US" sz="4400" i="0" dirty="0">
                <a:solidFill>
                  <a:srgbClr val="FF0000"/>
                </a:solidFill>
                <a:latin typeface="Arial" pitchFamily="34" charset="0"/>
                <a:cs typeface="Arial" pitchFamily="34" charset="0"/>
              </a:rPr>
              <a:t>ỜNG HỢP LÂM SÀNG</a:t>
            </a:r>
            <a:br>
              <a:rPr lang="en-US" sz="4400" i="0" dirty="0">
                <a:solidFill>
                  <a:srgbClr val="FF0000"/>
                </a:solidFill>
                <a:latin typeface="Arial" pitchFamily="34" charset="0"/>
                <a:cs typeface="Arial" pitchFamily="34" charset="0"/>
              </a:rPr>
            </a:br>
            <a:r>
              <a:rPr lang="en-US" sz="4400" i="0" dirty="0">
                <a:solidFill>
                  <a:srgbClr val="FF0000"/>
                </a:solidFill>
                <a:latin typeface="Arial" pitchFamily="34" charset="0"/>
                <a:cs typeface="Arial" pitchFamily="34" charset="0"/>
              </a:rPr>
              <a:t>BỆNH TỦY</a:t>
            </a:r>
            <a:endParaRPr lang="vi-VN" sz="4400" i="0" dirty="0">
              <a:solidFill>
                <a:srgbClr val="FF00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5247AEA2-B961-4ECE-9285-D272AD5D4228}"/>
              </a:ext>
            </a:extLst>
          </p:cNvPr>
          <p:cNvSpPr txBox="1"/>
          <p:nvPr/>
        </p:nvSpPr>
        <p:spPr>
          <a:xfrm>
            <a:off x="5216577" y="3516768"/>
            <a:ext cx="5966085" cy="2062103"/>
          </a:xfrm>
          <a:prstGeom prst="rect">
            <a:avLst/>
          </a:prstGeom>
          <a:noFill/>
        </p:spPr>
        <p:txBody>
          <a:bodyPr wrap="squar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660066"/>
                </a:solidFill>
                <a:effectLst/>
                <a:uLnTx/>
                <a:uFillTx/>
                <a:latin typeface="Arial" panose="020B0604020202020204" pitchFamily="34" charset="0"/>
                <a:ea typeface="+mn-ea"/>
                <a:cs typeface="+mn-cs"/>
              </a:rPr>
              <a:t>TS.BS. </a:t>
            </a:r>
            <a:r>
              <a:rPr kumimoji="0" lang="en-US" sz="3200" b="0" i="0" u="none" strike="noStrike" kern="1200" cap="none" spc="0" normalizeH="0" baseline="0" noProof="0" dirty="0" err="1">
                <a:ln>
                  <a:noFill/>
                </a:ln>
                <a:solidFill>
                  <a:srgbClr val="660066"/>
                </a:solidFill>
                <a:effectLst/>
                <a:uLnTx/>
                <a:uFillTx/>
                <a:latin typeface="Arial" panose="020B0604020202020204" pitchFamily="34" charset="0"/>
                <a:ea typeface="+mn-ea"/>
                <a:cs typeface="+mn-cs"/>
              </a:rPr>
              <a:t>Trần</a:t>
            </a:r>
            <a:r>
              <a:rPr kumimoji="0" lang="en-US" sz="3200" b="0" i="0" u="none" strike="noStrike" kern="1200" cap="none" spc="0" normalizeH="0" noProof="0" dirty="0">
                <a:ln>
                  <a:noFill/>
                </a:ln>
                <a:solidFill>
                  <a:srgbClr val="660066"/>
                </a:solidFill>
                <a:effectLst/>
                <a:uLnTx/>
                <a:uFillTx/>
                <a:latin typeface="Arial" panose="020B0604020202020204" pitchFamily="34" charset="0"/>
                <a:ea typeface="+mn-ea"/>
                <a:cs typeface="+mn-cs"/>
              </a:rPr>
              <a:t> </a:t>
            </a:r>
            <a:r>
              <a:rPr kumimoji="0" lang="en-US" sz="3200" b="0" i="0" u="none" strike="noStrike" kern="1200" cap="none" spc="0" normalizeH="0" noProof="0" dirty="0" err="1">
                <a:ln>
                  <a:noFill/>
                </a:ln>
                <a:solidFill>
                  <a:srgbClr val="660066"/>
                </a:solidFill>
                <a:effectLst/>
                <a:uLnTx/>
                <a:uFillTx/>
                <a:latin typeface="Arial" panose="020B0604020202020204" pitchFamily="34" charset="0"/>
                <a:ea typeface="+mn-ea"/>
                <a:cs typeface="+mn-cs"/>
              </a:rPr>
              <a:t>Công</a:t>
            </a:r>
            <a:r>
              <a:rPr kumimoji="0" lang="en-US" sz="3200" b="0" i="0" u="none" strike="noStrike" kern="1200" cap="none" spc="0" normalizeH="0" noProof="0" dirty="0">
                <a:ln>
                  <a:noFill/>
                </a:ln>
                <a:solidFill>
                  <a:srgbClr val="660066"/>
                </a:solidFill>
                <a:effectLst/>
                <a:uLnTx/>
                <a:uFillTx/>
                <a:latin typeface="Arial" panose="020B0604020202020204" pitchFamily="34" charset="0"/>
                <a:ea typeface="+mn-ea"/>
                <a:cs typeface="+mn-cs"/>
              </a:rPr>
              <a:t> </a:t>
            </a:r>
            <a:r>
              <a:rPr kumimoji="0" lang="en-US" sz="3200" b="0" i="0" u="none" strike="noStrike" kern="1200" cap="none" spc="0" normalizeH="0" noProof="0" dirty="0" err="1">
                <a:ln>
                  <a:noFill/>
                </a:ln>
                <a:solidFill>
                  <a:srgbClr val="660066"/>
                </a:solidFill>
                <a:effectLst/>
                <a:uLnTx/>
                <a:uFillTx/>
                <a:latin typeface="Arial" panose="020B0604020202020204" pitchFamily="34" charset="0"/>
                <a:ea typeface="+mn-ea"/>
                <a:cs typeface="+mn-cs"/>
              </a:rPr>
              <a:t>Thắng</a:t>
            </a:r>
            <a:endParaRPr kumimoji="0" lang="en-US" sz="3200" b="0" i="0" u="none" strike="noStrike" kern="1200" cap="none" spc="0" normalizeH="0" noProof="0" dirty="0">
              <a:ln>
                <a:noFill/>
              </a:ln>
              <a:solidFill>
                <a:srgbClr val="660066"/>
              </a:solidFill>
              <a:effectLst/>
              <a:uLnTx/>
              <a:uFillTx/>
              <a:latin typeface="Arial" panose="020B0604020202020204" pitchFamily="34" charset="0"/>
              <a:ea typeface="+mn-ea"/>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660066"/>
                </a:solidFill>
                <a:effectLst/>
                <a:uLnTx/>
                <a:uFillTx/>
                <a:latin typeface="Arial" panose="020B0604020202020204" pitchFamily="34" charset="0"/>
                <a:ea typeface="+mn-ea"/>
                <a:cs typeface="+mn-cs"/>
              </a:rPr>
              <a:t>TS.BS. </a:t>
            </a:r>
            <a:r>
              <a:rPr kumimoji="0" lang="en-US" sz="3200" b="0" i="0" u="none" strike="noStrike" kern="1200" cap="none" spc="0" normalizeH="0" baseline="0" noProof="0" dirty="0" err="1">
                <a:ln>
                  <a:noFill/>
                </a:ln>
                <a:solidFill>
                  <a:srgbClr val="660066"/>
                </a:solidFill>
                <a:effectLst/>
                <a:uLnTx/>
                <a:uFillTx/>
                <a:latin typeface="Arial" panose="020B0604020202020204" pitchFamily="34" charset="0"/>
                <a:ea typeface="+mn-ea"/>
                <a:cs typeface="+mn-cs"/>
              </a:rPr>
              <a:t>Nguyễn</a:t>
            </a:r>
            <a:r>
              <a:rPr kumimoji="0" lang="en-US" sz="3200" b="0" i="0" u="none" strike="noStrike" kern="1200" cap="none" spc="0" normalizeH="0" baseline="0" noProof="0" dirty="0">
                <a:ln>
                  <a:noFill/>
                </a:ln>
                <a:solidFill>
                  <a:srgbClr val="660066"/>
                </a:solidFill>
                <a:effectLst/>
                <a:uLnTx/>
                <a:uFillTx/>
                <a:latin typeface="Arial" panose="020B0604020202020204" pitchFamily="34" charset="0"/>
                <a:ea typeface="+mn-ea"/>
                <a:cs typeface="+mn-cs"/>
              </a:rPr>
              <a:t> </a:t>
            </a:r>
            <a:r>
              <a:rPr kumimoji="0" lang="en-US" sz="3200" b="0" i="0" u="none" strike="noStrike" kern="1200" cap="none" spc="0" normalizeH="0" baseline="0" noProof="0" dirty="0" err="1">
                <a:ln>
                  <a:noFill/>
                </a:ln>
                <a:solidFill>
                  <a:srgbClr val="660066"/>
                </a:solidFill>
                <a:effectLst/>
                <a:uLnTx/>
                <a:uFillTx/>
                <a:latin typeface="Arial" panose="020B0604020202020204" pitchFamily="34" charset="0"/>
                <a:ea typeface="+mn-ea"/>
                <a:cs typeface="+mn-cs"/>
              </a:rPr>
              <a:t>Lê</a:t>
            </a:r>
            <a:r>
              <a:rPr kumimoji="0" lang="en-US" sz="3200" b="0" i="0" u="none" strike="noStrike" kern="1200" cap="none" spc="0" normalizeH="0" baseline="0" noProof="0" dirty="0">
                <a:ln>
                  <a:noFill/>
                </a:ln>
                <a:solidFill>
                  <a:srgbClr val="660066"/>
                </a:solidFill>
                <a:effectLst/>
                <a:uLnTx/>
                <a:uFillTx/>
                <a:latin typeface="Arial" panose="020B0604020202020204" pitchFamily="34" charset="0"/>
                <a:ea typeface="+mn-ea"/>
                <a:cs typeface="+mn-cs"/>
              </a:rPr>
              <a:t> </a:t>
            </a:r>
            <a:r>
              <a:rPr kumimoji="0" lang="en-US" sz="3200" b="0" i="0" u="none" strike="noStrike" kern="1200" cap="none" spc="0" normalizeH="0" baseline="0" noProof="0" dirty="0" err="1">
                <a:ln>
                  <a:noFill/>
                </a:ln>
                <a:solidFill>
                  <a:srgbClr val="660066"/>
                </a:solidFill>
                <a:effectLst/>
                <a:uLnTx/>
                <a:uFillTx/>
                <a:latin typeface="Arial" panose="020B0604020202020204" pitchFamily="34" charset="0"/>
                <a:ea typeface="+mn-ea"/>
                <a:cs typeface="+mn-cs"/>
              </a:rPr>
              <a:t>Trung</a:t>
            </a:r>
            <a:r>
              <a:rPr kumimoji="0" lang="en-US" sz="3200" b="0" i="0" u="none" strike="noStrike" kern="1200" cap="none" spc="0" normalizeH="0" baseline="0" noProof="0" dirty="0">
                <a:ln>
                  <a:noFill/>
                </a:ln>
                <a:solidFill>
                  <a:srgbClr val="660066"/>
                </a:solidFill>
                <a:effectLst/>
                <a:uLnTx/>
                <a:uFillTx/>
                <a:latin typeface="Arial" panose="020B0604020202020204" pitchFamily="34" charset="0"/>
                <a:ea typeface="+mn-ea"/>
                <a:cs typeface="+mn-cs"/>
              </a:rPr>
              <a:t> </a:t>
            </a:r>
            <a:r>
              <a:rPr kumimoji="0" lang="en-US" sz="3200" b="0" i="0" u="none" strike="noStrike" kern="1200" cap="none" spc="0" normalizeH="0" baseline="0" noProof="0" dirty="0" err="1">
                <a:ln>
                  <a:noFill/>
                </a:ln>
                <a:solidFill>
                  <a:srgbClr val="660066"/>
                </a:solidFill>
                <a:effectLst/>
                <a:uLnTx/>
                <a:uFillTx/>
                <a:latin typeface="Arial" panose="020B0604020202020204" pitchFamily="34" charset="0"/>
                <a:ea typeface="+mn-ea"/>
                <a:cs typeface="+mn-cs"/>
              </a:rPr>
              <a:t>Hiếu</a:t>
            </a:r>
            <a:endParaRPr kumimoji="0" lang="en-US" sz="3200" b="0" i="0" u="none" strike="noStrike" kern="1200" cap="none" spc="0" normalizeH="0" baseline="0" noProof="0" dirty="0">
              <a:ln>
                <a:noFill/>
              </a:ln>
              <a:solidFill>
                <a:srgbClr val="660066"/>
              </a:solidFill>
              <a:effectLst/>
              <a:uLnTx/>
              <a:uFillTx/>
              <a:latin typeface="Arial" panose="020B0604020202020204" pitchFamily="34" charset="0"/>
              <a:ea typeface="+mn-ea"/>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sz="3200" dirty="0">
                <a:solidFill>
                  <a:srgbClr val="660066"/>
                </a:solidFill>
              </a:rPr>
              <a:t>Ths.BS. </a:t>
            </a:r>
            <a:r>
              <a:rPr lang="en-US" sz="3200" dirty="0" err="1">
                <a:solidFill>
                  <a:srgbClr val="660066"/>
                </a:solidFill>
              </a:rPr>
              <a:t>Nguyễn</a:t>
            </a:r>
            <a:r>
              <a:rPr lang="en-US" sz="3200" dirty="0">
                <a:solidFill>
                  <a:srgbClr val="660066"/>
                </a:solidFill>
              </a:rPr>
              <a:t> </a:t>
            </a:r>
            <a:r>
              <a:rPr lang="en-US" sz="3200" dirty="0" err="1">
                <a:solidFill>
                  <a:srgbClr val="660066"/>
                </a:solidFill>
              </a:rPr>
              <a:t>Thị</a:t>
            </a:r>
            <a:r>
              <a:rPr lang="en-US" sz="3200" dirty="0">
                <a:solidFill>
                  <a:srgbClr val="660066"/>
                </a:solidFill>
              </a:rPr>
              <a:t> Kim </a:t>
            </a:r>
            <a:r>
              <a:rPr lang="en-US" sz="3200" dirty="0" err="1">
                <a:solidFill>
                  <a:srgbClr val="660066"/>
                </a:solidFill>
              </a:rPr>
              <a:t>Thoa</a:t>
            </a:r>
            <a:endParaRPr lang="en-US" sz="3200" dirty="0">
              <a:solidFill>
                <a:srgbClr val="660066"/>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660066"/>
                </a:solidFill>
                <a:effectLst/>
                <a:uLnTx/>
                <a:uFillTx/>
                <a:latin typeface="Arial" panose="020B0604020202020204" pitchFamily="34" charset="0"/>
                <a:ea typeface="+mn-ea"/>
                <a:cs typeface="+mn-cs"/>
              </a:rPr>
              <a:t>Ths.BS.</a:t>
            </a:r>
            <a:r>
              <a:rPr kumimoji="0" lang="en-US" sz="3200" b="0" i="0" u="none" strike="noStrike" kern="1200" cap="none" spc="0" normalizeH="0" noProof="0" dirty="0">
                <a:ln>
                  <a:noFill/>
                </a:ln>
                <a:solidFill>
                  <a:srgbClr val="660066"/>
                </a:solidFill>
                <a:effectLst/>
                <a:uLnTx/>
                <a:uFillTx/>
                <a:latin typeface="Arial" panose="020B0604020202020204" pitchFamily="34" charset="0"/>
                <a:ea typeface="+mn-ea"/>
                <a:cs typeface="+mn-cs"/>
              </a:rPr>
              <a:t> </a:t>
            </a:r>
            <a:r>
              <a:rPr kumimoji="0" lang="en-US" sz="3200" b="0" i="0" u="none" strike="noStrike" kern="1200" cap="none" spc="0" normalizeH="0" noProof="0" dirty="0" err="1">
                <a:ln>
                  <a:noFill/>
                </a:ln>
                <a:solidFill>
                  <a:srgbClr val="660066"/>
                </a:solidFill>
                <a:effectLst/>
                <a:uLnTx/>
                <a:uFillTx/>
                <a:latin typeface="Arial" panose="020B0604020202020204" pitchFamily="34" charset="0"/>
                <a:ea typeface="+mn-ea"/>
                <a:cs typeface="+mn-cs"/>
              </a:rPr>
              <a:t>Phạm</a:t>
            </a:r>
            <a:r>
              <a:rPr kumimoji="0" lang="en-US" sz="3200" b="0" i="0" u="none" strike="noStrike" kern="1200" cap="none" spc="0" normalizeH="0" noProof="0" dirty="0">
                <a:ln>
                  <a:noFill/>
                </a:ln>
                <a:solidFill>
                  <a:srgbClr val="660066"/>
                </a:solidFill>
                <a:effectLst/>
                <a:uLnTx/>
                <a:uFillTx/>
                <a:latin typeface="Arial" panose="020B0604020202020204" pitchFamily="34" charset="0"/>
                <a:ea typeface="+mn-ea"/>
                <a:cs typeface="+mn-cs"/>
              </a:rPr>
              <a:t> </a:t>
            </a:r>
            <a:r>
              <a:rPr kumimoji="0" lang="en-US" sz="3200" b="0" i="0" u="none" strike="noStrike" kern="1200" cap="none" spc="0" normalizeH="0" noProof="0" dirty="0" err="1">
                <a:ln>
                  <a:noFill/>
                </a:ln>
                <a:solidFill>
                  <a:srgbClr val="660066"/>
                </a:solidFill>
                <a:effectLst/>
                <a:uLnTx/>
                <a:uFillTx/>
                <a:latin typeface="Arial" panose="020B0604020202020204" pitchFamily="34" charset="0"/>
                <a:ea typeface="+mn-ea"/>
                <a:cs typeface="+mn-cs"/>
              </a:rPr>
              <a:t>Thành</a:t>
            </a:r>
            <a:r>
              <a:rPr kumimoji="0" lang="en-US" sz="3200" b="0" i="0" u="none" strike="noStrike" kern="1200" cap="none" spc="0" normalizeH="0" noProof="0" dirty="0">
                <a:ln>
                  <a:noFill/>
                </a:ln>
                <a:solidFill>
                  <a:srgbClr val="660066"/>
                </a:solidFill>
                <a:effectLst/>
                <a:uLnTx/>
                <a:uFillTx/>
                <a:latin typeface="Arial" panose="020B0604020202020204" pitchFamily="34" charset="0"/>
                <a:ea typeface="+mn-ea"/>
                <a:cs typeface="+mn-cs"/>
              </a:rPr>
              <a:t> </a:t>
            </a:r>
            <a:r>
              <a:rPr kumimoji="0" lang="en-US" sz="3200" b="0" i="0" u="none" strike="noStrike" kern="1200" cap="none" spc="0" normalizeH="0" noProof="0" dirty="0" err="1">
                <a:ln>
                  <a:noFill/>
                </a:ln>
                <a:solidFill>
                  <a:srgbClr val="660066"/>
                </a:solidFill>
                <a:effectLst/>
                <a:uLnTx/>
                <a:uFillTx/>
                <a:latin typeface="Arial" panose="020B0604020202020204" pitchFamily="34" charset="0"/>
                <a:ea typeface="+mn-ea"/>
                <a:cs typeface="+mn-cs"/>
              </a:rPr>
              <a:t>Trung</a:t>
            </a:r>
            <a:endParaRPr kumimoji="0" lang="en-US" sz="3200" b="0" i="0" u="none" strike="noStrike" kern="1200" cap="none" spc="0" normalizeH="0" baseline="0" noProof="0" dirty="0">
              <a:ln>
                <a:noFill/>
              </a:ln>
              <a:solidFill>
                <a:srgbClr val="660066"/>
              </a:solidFill>
              <a:effectLst/>
              <a:uLnTx/>
              <a:uFillTx/>
              <a:latin typeface="Arial" panose="020B0604020202020204" pitchFamily="34" charset="0"/>
              <a:ea typeface="+mn-ea"/>
              <a:cs typeface="+mn-cs"/>
            </a:endParaRPr>
          </a:p>
        </p:txBody>
      </p:sp>
      <p:pic>
        <p:nvPicPr>
          <p:cNvPr id="3" name="Picture 2">
            <a:extLst>
              <a:ext uri="{FF2B5EF4-FFF2-40B4-BE49-F238E27FC236}">
                <a16:creationId xmlns:a16="http://schemas.microsoft.com/office/drawing/2014/main" id="{A774A458-0604-4302-AEB3-18536940315E}"/>
              </a:ext>
            </a:extLst>
          </p:cNvPr>
          <p:cNvPicPr>
            <a:picLocks noChangeAspect="1"/>
          </p:cNvPicPr>
          <p:nvPr/>
        </p:nvPicPr>
        <p:blipFill>
          <a:blip r:embed="rId3"/>
          <a:stretch>
            <a:fillRect/>
          </a:stretch>
        </p:blipFill>
        <p:spPr>
          <a:xfrm>
            <a:off x="10747123" y="9639"/>
            <a:ext cx="1444877" cy="1335140"/>
          </a:xfrm>
          <a:prstGeom prst="rect">
            <a:avLst/>
          </a:prstGeom>
        </p:spPr>
      </p:pic>
    </p:spTree>
    <p:extLst>
      <p:ext uri="{BB962C8B-B14F-4D97-AF65-F5344CB8AC3E}">
        <p14:creationId xmlns:p14="http://schemas.microsoft.com/office/powerpoint/2010/main" val="606275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effectLst/>
              </a:rPr>
              <a:t>TIỀN CĂN</a:t>
            </a:r>
            <a:endParaRPr lang="vi-VN" dirty="0"/>
          </a:p>
        </p:txBody>
      </p:sp>
      <p:sp>
        <p:nvSpPr>
          <p:cNvPr id="3" name="Content Placeholder 2"/>
          <p:cNvSpPr>
            <a:spLocks noGrp="1"/>
          </p:cNvSpPr>
          <p:nvPr>
            <p:ph idx="1"/>
          </p:nvPr>
        </p:nvSpPr>
        <p:spPr>
          <a:xfrm>
            <a:off x="599607" y="1295400"/>
            <a:ext cx="10869953" cy="4400862"/>
          </a:xfrm>
        </p:spPr>
        <p:txBody>
          <a:bodyPr/>
          <a:lstStyle/>
          <a:p>
            <a:pPr marL="137160" indent="0">
              <a:buNone/>
            </a:pPr>
            <a:r>
              <a:rPr lang="vi-VN" u="sng" dirty="0"/>
              <a:t>1. </a:t>
            </a:r>
            <a:r>
              <a:rPr lang="vi-VN" sz="3200" u="sng" dirty="0"/>
              <a:t>Bản thân:</a:t>
            </a:r>
            <a:endParaRPr lang="vi-VN" sz="3200" dirty="0"/>
          </a:p>
          <a:p>
            <a:pPr marL="137160" indent="0">
              <a:buNone/>
            </a:pPr>
            <a:r>
              <a:rPr lang="vi-VN" sz="3200" dirty="0"/>
              <a:t>Không ghi nhận bệnh gì trước đây. </a:t>
            </a:r>
          </a:p>
          <a:p>
            <a:pPr marL="137160" indent="0">
              <a:buNone/>
            </a:pPr>
            <a:r>
              <a:rPr lang="vi-VN" sz="3200" dirty="0"/>
              <a:t>Không tiền căn chấn thương.</a:t>
            </a:r>
          </a:p>
          <a:p>
            <a:pPr marL="137160" indent="0">
              <a:buNone/>
            </a:pPr>
            <a:r>
              <a:rPr lang="vi-VN" sz="3200" dirty="0"/>
              <a:t>Không ghi nhận tiền căn dị ứng.</a:t>
            </a:r>
          </a:p>
          <a:p>
            <a:pPr marL="137160" indent="0">
              <a:buNone/>
            </a:pPr>
            <a:r>
              <a:rPr lang="vi-VN" sz="3200" u="sng" dirty="0"/>
              <a:t>2. Gia đình</a:t>
            </a:r>
            <a:r>
              <a:rPr lang="vi-VN" sz="3200" dirty="0"/>
              <a:t>: không người thân bệnh tương tự.</a:t>
            </a:r>
          </a:p>
          <a:p>
            <a:pPr marL="137160" indent="0">
              <a:buNone/>
            </a:pPr>
            <a:endParaRPr lang="vi-VN" sz="3200" dirty="0"/>
          </a:p>
        </p:txBody>
      </p:sp>
      <p:pic>
        <p:nvPicPr>
          <p:cNvPr id="4" name="Picture 3">
            <a:extLst>
              <a:ext uri="{FF2B5EF4-FFF2-40B4-BE49-F238E27FC236}">
                <a16:creationId xmlns:a16="http://schemas.microsoft.com/office/drawing/2014/main" id="{988B65C8-C707-499F-A5C1-AEDD8BBB8258}"/>
              </a:ext>
            </a:extLst>
          </p:cNvPr>
          <p:cNvPicPr>
            <a:picLocks noChangeAspect="1"/>
          </p:cNvPicPr>
          <p:nvPr/>
        </p:nvPicPr>
        <p:blipFill>
          <a:blip r:embed="rId3"/>
          <a:stretch>
            <a:fillRect/>
          </a:stretch>
        </p:blipFill>
        <p:spPr>
          <a:xfrm>
            <a:off x="10747123" y="9639"/>
            <a:ext cx="1444877" cy="1335140"/>
          </a:xfrm>
          <a:prstGeom prst="rect">
            <a:avLst/>
          </a:prstGeom>
        </p:spPr>
      </p:pic>
    </p:spTree>
    <p:extLst>
      <p:ext uri="{BB962C8B-B14F-4D97-AF65-F5344CB8AC3E}">
        <p14:creationId xmlns:p14="http://schemas.microsoft.com/office/powerpoint/2010/main" val="2234018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0" y="158751"/>
            <a:ext cx="10160000" cy="868363"/>
          </a:xfrm>
        </p:spPr>
        <p:txBody>
          <a:bodyPr wrap="square" anchor="ctr">
            <a:normAutofit/>
          </a:bodyPr>
          <a:lstStyle/>
          <a:p>
            <a:r>
              <a:rPr lang="en-US" sz="4000" dirty="0"/>
              <a:t>Q3</a:t>
            </a:r>
            <a:endParaRPr lang="vi-VN" sz="4000" dirty="0"/>
          </a:p>
        </p:txBody>
      </p:sp>
      <p:graphicFrame>
        <p:nvGraphicFramePr>
          <p:cNvPr id="6" name="Content Placeholder 2">
            <a:extLst>
              <a:ext uri="{FF2B5EF4-FFF2-40B4-BE49-F238E27FC236}">
                <a16:creationId xmlns:a16="http://schemas.microsoft.com/office/drawing/2014/main" id="{6468CD68-8BB2-4637-8B5A-6B9DE40FB06E}"/>
              </a:ext>
            </a:extLst>
          </p:cNvPr>
          <p:cNvGraphicFramePr>
            <a:graphicFrameLocks noGrp="1"/>
          </p:cNvGraphicFramePr>
          <p:nvPr>
            <p:ph idx="1"/>
            <p:extLst>
              <p:ext uri="{D42A27DB-BD31-4B8C-83A1-F6EECF244321}">
                <p14:modId xmlns:p14="http://schemas.microsoft.com/office/powerpoint/2010/main" val="987010492"/>
              </p:ext>
            </p:extLst>
          </p:nvPr>
        </p:nvGraphicFramePr>
        <p:xfrm>
          <a:off x="609600" y="1295400"/>
          <a:ext cx="109728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9DEDC1AA-B6FD-4D80-9060-3BD7543BCDE3}"/>
              </a:ext>
            </a:extLst>
          </p:cNvPr>
          <p:cNvPicPr>
            <a:picLocks noChangeAspect="1"/>
          </p:cNvPicPr>
          <p:nvPr/>
        </p:nvPicPr>
        <p:blipFill>
          <a:blip r:embed="rId8"/>
          <a:stretch>
            <a:fillRect/>
          </a:stretch>
        </p:blipFill>
        <p:spPr>
          <a:xfrm>
            <a:off x="10747123" y="9639"/>
            <a:ext cx="1444877" cy="1335140"/>
          </a:xfrm>
          <a:prstGeom prst="rect">
            <a:avLst/>
          </a:prstGeom>
        </p:spPr>
      </p:pic>
    </p:spTree>
    <p:extLst>
      <p:ext uri="{BB962C8B-B14F-4D97-AF65-F5344CB8AC3E}">
        <p14:creationId xmlns:p14="http://schemas.microsoft.com/office/powerpoint/2010/main" val="2568200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a:t>Giải</a:t>
            </a:r>
            <a:r>
              <a:rPr lang="en-US" sz="4000" dirty="0"/>
              <a:t> </a:t>
            </a:r>
            <a:r>
              <a:rPr lang="en-US" sz="4000" dirty="0" err="1"/>
              <a:t>thích</a:t>
            </a:r>
            <a:endParaRPr lang="vi-VN" sz="4000" dirty="0"/>
          </a:p>
        </p:txBody>
      </p:sp>
      <p:sp>
        <p:nvSpPr>
          <p:cNvPr id="3" name="Content Placeholder 2"/>
          <p:cNvSpPr>
            <a:spLocks noGrp="1"/>
          </p:cNvSpPr>
          <p:nvPr>
            <p:ph idx="1"/>
          </p:nvPr>
        </p:nvSpPr>
        <p:spPr>
          <a:xfrm>
            <a:off x="609600" y="1295400"/>
            <a:ext cx="10267507" cy="5029200"/>
          </a:xfrm>
        </p:spPr>
        <p:txBody>
          <a:bodyPr/>
          <a:lstStyle/>
          <a:p>
            <a:pPr marL="0" indent="0" algn="just">
              <a:buNone/>
            </a:pPr>
            <a:r>
              <a:rPr lang="vi-VN" sz="3200" dirty="0"/>
              <a:t>Bệnh nhân</a:t>
            </a:r>
            <a:r>
              <a:rPr lang="en-US" sz="3200" dirty="0"/>
              <a:t>:</a:t>
            </a:r>
          </a:p>
          <a:p>
            <a:pPr lvl="1" algn="just"/>
            <a:r>
              <a:rPr lang="en-US" sz="3200" dirty="0" err="1"/>
              <a:t>Yếu</a:t>
            </a:r>
            <a:r>
              <a:rPr lang="en-US" sz="3200" dirty="0"/>
              <a:t> </a:t>
            </a:r>
            <a:r>
              <a:rPr lang="en-US" sz="3200" dirty="0" err="1"/>
              <a:t>hai</a:t>
            </a:r>
            <a:r>
              <a:rPr lang="en-US" sz="3200" dirty="0"/>
              <a:t> </a:t>
            </a:r>
            <a:r>
              <a:rPr lang="en-US" sz="3200" dirty="0" err="1"/>
              <a:t>chân</a:t>
            </a:r>
            <a:r>
              <a:rPr lang="en-US" sz="3200" dirty="0"/>
              <a:t> (</a:t>
            </a:r>
            <a:r>
              <a:rPr lang="en-US" sz="3200" dirty="0" err="1"/>
              <a:t>ảnh</a:t>
            </a:r>
            <a:r>
              <a:rPr lang="en-US" sz="3200" dirty="0"/>
              <a:t> </a:t>
            </a:r>
            <a:r>
              <a:rPr lang="en-US" sz="3200" dirty="0" err="1"/>
              <a:t>hưởng</a:t>
            </a:r>
            <a:r>
              <a:rPr lang="vi-VN" sz="3200" dirty="0"/>
              <a:t> vận động chi dưới hai bên</a:t>
            </a:r>
            <a:r>
              <a:rPr lang="en-US" sz="3200" dirty="0"/>
              <a:t>)</a:t>
            </a:r>
          </a:p>
          <a:p>
            <a:pPr lvl="1" algn="just"/>
            <a:r>
              <a:rPr lang="en-US" sz="3200" dirty="0" err="1"/>
              <a:t>Giảm</a:t>
            </a:r>
            <a:r>
              <a:rPr lang="en-US" sz="3200" dirty="0"/>
              <a:t> </a:t>
            </a:r>
            <a:r>
              <a:rPr lang="en-US" sz="3200" dirty="0" err="1"/>
              <a:t>cảm</a:t>
            </a:r>
            <a:r>
              <a:rPr lang="en-US" sz="3200" dirty="0"/>
              <a:t> </a:t>
            </a:r>
            <a:r>
              <a:rPr lang="en-US" sz="3200" dirty="0" err="1"/>
              <a:t>giác</a:t>
            </a:r>
            <a:r>
              <a:rPr lang="en-US" sz="3200" dirty="0"/>
              <a:t> </a:t>
            </a:r>
            <a:r>
              <a:rPr lang="en-US" sz="3200" dirty="0" err="1"/>
              <a:t>hai</a:t>
            </a:r>
            <a:r>
              <a:rPr lang="en-US" sz="3200" dirty="0"/>
              <a:t> </a:t>
            </a:r>
            <a:r>
              <a:rPr lang="en-US" sz="3200" dirty="0" err="1"/>
              <a:t>chân</a:t>
            </a:r>
            <a:r>
              <a:rPr lang="en-US" sz="3200" dirty="0"/>
              <a:t> (</a:t>
            </a:r>
            <a:r>
              <a:rPr lang="en-US" sz="3200" dirty="0" err="1"/>
              <a:t>ảnh</a:t>
            </a:r>
            <a:r>
              <a:rPr lang="en-US" sz="3200" dirty="0"/>
              <a:t> </a:t>
            </a:r>
            <a:r>
              <a:rPr lang="en-US" sz="3200" dirty="0" err="1"/>
              <a:t>hưởng</a:t>
            </a:r>
            <a:r>
              <a:rPr lang="en-US" sz="3200" dirty="0"/>
              <a:t> </a:t>
            </a:r>
            <a:r>
              <a:rPr lang="en-US" sz="3200" dirty="0" err="1"/>
              <a:t>cảm</a:t>
            </a:r>
            <a:r>
              <a:rPr lang="en-US" sz="3200" dirty="0"/>
              <a:t> </a:t>
            </a:r>
            <a:r>
              <a:rPr lang="en-US" sz="3200" dirty="0" err="1"/>
              <a:t>giác</a:t>
            </a:r>
            <a:r>
              <a:rPr lang="en-US" sz="3200" dirty="0"/>
              <a:t> chi </a:t>
            </a:r>
            <a:r>
              <a:rPr lang="en-US" sz="3200" dirty="0" err="1"/>
              <a:t>dưới</a:t>
            </a:r>
            <a:r>
              <a:rPr lang="en-US" sz="3200" dirty="0"/>
              <a:t> </a:t>
            </a:r>
            <a:r>
              <a:rPr lang="en-US" sz="3200" dirty="0" err="1"/>
              <a:t>hai</a:t>
            </a:r>
            <a:r>
              <a:rPr lang="en-US" sz="3200" dirty="0"/>
              <a:t> </a:t>
            </a:r>
            <a:r>
              <a:rPr lang="en-US" sz="3200" dirty="0" err="1"/>
              <a:t>bên</a:t>
            </a:r>
            <a:r>
              <a:rPr lang="en-US" sz="3200" dirty="0"/>
              <a:t>)</a:t>
            </a:r>
          </a:p>
          <a:p>
            <a:pPr lvl="1" algn="just"/>
            <a:r>
              <a:rPr lang="vi-VN" sz="3200" dirty="0"/>
              <a:t>Tiểu khó (ảnh hưởng hệ thần kinh thực vật)</a:t>
            </a:r>
          </a:p>
          <a:p>
            <a:pPr marL="457200" lvl="1" indent="0" algn="just">
              <a:buNone/>
            </a:pPr>
            <a:r>
              <a:rPr lang="vi-VN" sz="3200" dirty="0"/>
              <a:t> </a:t>
            </a:r>
          </a:p>
        </p:txBody>
      </p:sp>
      <p:pic>
        <p:nvPicPr>
          <p:cNvPr id="4" name="Picture 3">
            <a:extLst>
              <a:ext uri="{FF2B5EF4-FFF2-40B4-BE49-F238E27FC236}">
                <a16:creationId xmlns:a16="http://schemas.microsoft.com/office/drawing/2014/main" id="{11406CCD-3B85-42C7-92B0-5A63F42E54C6}"/>
              </a:ext>
            </a:extLst>
          </p:cNvPr>
          <p:cNvPicPr>
            <a:picLocks noChangeAspect="1"/>
          </p:cNvPicPr>
          <p:nvPr/>
        </p:nvPicPr>
        <p:blipFill>
          <a:blip r:embed="rId3"/>
          <a:stretch>
            <a:fillRect/>
          </a:stretch>
        </p:blipFill>
        <p:spPr>
          <a:xfrm>
            <a:off x="10747123" y="9639"/>
            <a:ext cx="1444877" cy="1335140"/>
          </a:xfrm>
          <a:prstGeom prst="rect">
            <a:avLst/>
          </a:prstGeom>
        </p:spPr>
      </p:pic>
    </p:spTree>
    <p:extLst>
      <p:ext uri="{BB962C8B-B14F-4D97-AF65-F5344CB8AC3E}">
        <p14:creationId xmlns:p14="http://schemas.microsoft.com/office/powerpoint/2010/main" val="49275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274638"/>
            <a:ext cx="9311818" cy="607864"/>
          </a:xfrm>
        </p:spPr>
        <p:txBody>
          <a:bodyPr>
            <a:noAutofit/>
          </a:bodyPr>
          <a:lstStyle/>
          <a:p>
            <a:r>
              <a:rPr lang="en-US" sz="4000" dirty="0" err="1"/>
              <a:t>Định</a:t>
            </a:r>
            <a:r>
              <a:rPr lang="en-US" sz="4000" dirty="0"/>
              <a:t> </a:t>
            </a:r>
            <a:r>
              <a:rPr lang="en-US" sz="4000" dirty="0" err="1"/>
              <a:t>khu</a:t>
            </a:r>
            <a:endParaRPr lang="vi-VN" sz="4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072966"/>
              </p:ext>
            </p:extLst>
          </p:nvPr>
        </p:nvGraphicFramePr>
        <p:xfrm>
          <a:off x="314792" y="1229193"/>
          <a:ext cx="11423551" cy="5022040"/>
        </p:xfrm>
        <a:graphic>
          <a:graphicData uri="http://schemas.openxmlformats.org/drawingml/2006/table">
            <a:tbl>
              <a:tblPr firstRow="1" bandRow="1">
                <a:tableStyleId>{5C22544A-7EE6-4342-B048-85BDC9FD1C3A}</a:tableStyleId>
              </a:tblPr>
              <a:tblGrid>
                <a:gridCol w="6025260">
                  <a:extLst>
                    <a:ext uri="{9D8B030D-6E8A-4147-A177-3AD203B41FA5}">
                      <a16:colId xmlns:a16="http://schemas.microsoft.com/office/drawing/2014/main" val="20000"/>
                    </a:ext>
                  </a:extLst>
                </a:gridCol>
                <a:gridCol w="2614133">
                  <a:extLst>
                    <a:ext uri="{9D8B030D-6E8A-4147-A177-3AD203B41FA5}">
                      <a16:colId xmlns:a16="http://schemas.microsoft.com/office/drawing/2014/main" val="20001"/>
                    </a:ext>
                  </a:extLst>
                </a:gridCol>
                <a:gridCol w="2784158">
                  <a:extLst>
                    <a:ext uri="{9D8B030D-6E8A-4147-A177-3AD203B41FA5}">
                      <a16:colId xmlns:a16="http://schemas.microsoft.com/office/drawing/2014/main" val="20002"/>
                    </a:ext>
                  </a:extLst>
                </a:gridCol>
              </a:tblGrid>
              <a:tr h="523025">
                <a:tc>
                  <a:txBody>
                    <a:bodyPr/>
                    <a:lstStyle/>
                    <a:p>
                      <a:pPr algn="ctr"/>
                      <a:r>
                        <a:rPr lang="vi-VN" sz="2800" dirty="0"/>
                        <a:t>Triệu chứng</a:t>
                      </a:r>
                    </a:p>
                  </a:txBody>
                  <a:tcPr anchor="ctr"/>
                </a:tc>
                <a:tc>
                  <a:txBody>
                    <a:bodyPr/>
                    <a:lstStyle/>
                    <a:p>
                      <a:pPr algn="ctr"/>
                      <a:r>
                        <a:rPr lang="vi-VN" sz="2800" dirty="0"/>
                        <a:t>Trung ương</a:t>
                      </a:r>
                    </a:p>
                  </a:txBody>
                  <a:tcPr anchor="ctr"/>
                </a:tc>
                <a:tc>
                  <a:txBody>
                    <a:bodyPr/>
                    <a:lstStyle/>
                    <a:p>
                      <a:pPr algn="ctr"/>
                      <a:r>
                        <a:rPr lang="vi-VN" sz="2800" dirty="0"/>
                        <a:t>Ngoại biên</a:t>
                      </a:r>
                    </a:p>
                  </a:txBody>
                  <a:tcPr anchor="ctr"/>
                </a:tc>
                <a:extLst>
                  <a:ext uri="{0D108BD9-81ED-4DB2-BD59-A6C34878D82A}">
                    <a16:rowId xmlns:a16="http://schemas.microsoft.com/office/drawing/2014/main" val="10000"/>
                  </a:ext>
                </a:extLst>
              </a:tr>
              <a:tr h="523025">
                <a:tc>
                  <a:txBody>
                    <a:bodyPr/>
                    <a:lstStyle/>
                    <a:p>
                      <a:pPr algn="ctr"/>
                      <a:r>
                        <a:rPr lang="vi-VN" sz="2800" dirty="0"/>
                        <a:t>Phản xạ bệnh lý tháp</a:t>
                      </a:r>
                    </a:p>
                  </a:txBody>
                  <a:tcPr anchor="ctr"/>
                </a:tc>
                <a:tc>
                  <a:txBody>
                    <a:bodyPr/>
                    <a:lstStyle/>
                    <a:p>
                      <a:pPr algn="ctr"/>
                      <a:endParaRPr lang="vi-VN" sz="2800" dirty="0"/>
                    </a:p>
                  </a:txBody>
                  <a:tcPr anchor="ctr"/>
                </a:tc>
                <a:tc>
                  <a:txBody>
                    <a:bodyPr/>
                    <a:lstStyle/>
                    <a:p>
                      <a:pPr algn="ctr"/>
                      <a:endParaRPr lang="vi-VN" sz="2800" dirty="0"/>
                    </a:p>
                  </a:txBody>
                  <a:tcPr anchor="ctr"/>
                </a:tc>
                <a:extLst>
                  <a:ext uri="{0D108BD9-81ED-4DB2-BD59-A6C34878D82A}">
                    <a16:rowId xmlns:a16="http://schemas.microsoft.com/office/drawing/2014/main" val="10001"/>
                  </a:ext>
                </a:extLst>
              </a:tr>
              <a:tr h="848861">
                <a:tc>
                  <a:txBody>
                    <a:bodyPr/>
                    <a:lstStyle/>
                    <a:p>
                      <a:pPr algn="ctr"/>
                      <a:r>
                        <a:rPr lang="vi-VN" sz="2800" dirty="0"/>
                        <a:t>Phản xạ da bụng, da bìu</a:t>
                      </a:r>
                    </a:p>
                  </a:txBody>
                  <a:tcPr anchor="ctr"/>
                </a:tc>
                <a:tc>
                  <a:txBody>
                    <a:bodyPr/>
                    <a:lstStyle/>
                    <a:p>
                      <a:pPr algn="ctr"/>
                      <a:endParaRPr lang="vi-VN" sz="2800" dirty="0"/>
                    </a:p>
                  </a:txBody>
                  <a:tcPr anchor="ctr"/>
                </a:tc>
                <a:tc>
                  <a:txBody>
                    <a:bodyPr/>
                    <a:lstStyle/>
                    <a:p>
                      <a:pPr algn="ctr"/>
                      <a:endParaRPr lang="vi-VN" sz="2800" dirty="0"/>
                    </a:p>
                  </a:txBody>
                  <a:tcPr anchor="ctr"/>
                </a:tc>
                <a:extLst>
                  <a:ext uri="{0D108BD9-81ED-4DB2-BD59-A6C34878D82A}">
                    <a16:rowId xmlns:a16="http://schemas.microsoft.com/office/drawing/2014/main" val="10002"/>
                  </a:ext>
                </a:extLst>
              </a:tr>
              <a:tr h="523025">
                <a:tc>
                  <a:txBody>
                    <a:bodyPr/>
                    <a:lstStyle/>
                    <a:p>
                      <a:pPr algn="ctr"/>
                      <a:r>
                        <a:rPr lang="vi-VN" sz="2800" dirty="0"/>
                        <a:t>Rối loạn cơ vòng</a:t>
                      </a:r>
                    </a:p>
                  </a:txBody>
                  <a:tcPr anchor="ctr"/>
                </a:tc>
                <a:tc>
                  <a:txBody>
                    <a:bodyPr/>
                    <a:lstStyle/>
                    <a:p>
                      <a:pPr algn="ctr"/>
                      <a:endParaRPr lang="vi-VN" sz="2800" dirty="0"/>
                    </a:p>
                  </a:txBody>
                  <a:tcPr anchor="ctr"/>
                </a:tc>
                <a:tc>
                  <a:txBody>
                    <a:bodyPr/>
                    <a:lstStyle/>
                    <a:p>
                      <a:pPr algn="ctr"/>
                      <a:endParaRPr lang="vi-VN" sz="2800" dirty="0"/>
                    </a:p>
                  </a:txBody>
                  <a:tcPr anchor="ctr"/>
                </a:tc>
                <a:extLst>
                  <a:ext uri="{0D108BD9-81ED-4DB2-BD59-A6C34878D82A}">
                    <a16:rowId xmlns:a16="http://schemas.microsoft.com/office/drawing/2014/main" val="10003"/>
                  </a:ext>
                </a:extLst>
              </a:tr>
              <a:tr h="523025">
                <a:tc>
                  <a:txBody>
                    <a:bodyPr/>
                    <a:lstStyle/>
                    <a:p>
                      <a:pPr algn="ctr"/>
                      <a:r>
                        <a:rPr lang="vi-VN" sz="2800" dirty="0"/>
                        <a:t>Rối loạn cảm giác</a:t>
                      </a:r>
                    </a:p>
                  </a:txBody>
                  <a:tcPr anchor="ctr"/>
                </a:tc>
                <a:tc>
                  <a:txBody>
                    <a:bodyPr/>
                    <a:lstStyle/>
                    <a:p>
                      <a:pPr algn="ctr"/>
                      <a:endParaRPr lang="vi-VN" sz="2800"/>
                    </a:p>
                  </a:txBody>
                  <a:tcPr anchor="ctr"/>
                </a:tc>
                <a:tc>
                  <a:txBody>
                    <a:bodyPr/>
                    <a:lstStyle/>
                    <a:p>
                      <a:pPr algn="ctr"/>
                      <a:endParaRPr lang="vi-VN" sz="2800" dirty="0"/>
                    </a:p>
                  </a:txBody>
                  <a:tcPr anchor="ctr"/>
                </a:tc>
                <a:extLst>
                  <a:ext uri="{0D108BD9-81ED-4DB2-BD59-A6C34878D82A}">
                    <a16:rowId xmlns:a16="http://schemas.microsoft.com/office/drawing/2014/main" val="10004"/>
                  </a:ext>
                </a:extLst>
              </a:tr>
              <a:tr h="848861">
                <a:tc>
                  <a:txBody>
                    <a:bodyPr/>
                    <a:lstStyle/>
                    <a:p>
                      <a:pPr algn="ctr"/>
                      <a:r>
                        <a:rPr lang="vi-VN" sz="2800" dirty="0"/>
                        <a:t>Teo cơ, rung giật bó cơ</a:t>
                      </a:r>
                    </a:p>
                  </a:txBody>
                  <a:tcPr anchor="ctr"/>
                </a:tc>
                <a:tc>
                  <a:txBody>
                    <a:bodyPr/>
                    <a:lstStyle/>
                    <a:p>
                      <a:pPr algn="ctr"/>
                      <a:endParaRPr lang="vi-VN" sz="2800"/>
                    </a:p>
                  </a:txBody>
                  <a:tcPr anchor="ctr"/>
                </a:tc>
                <a:tc>
                  <a:txBody>
                    <a:bodyPr/>
                    <a:lstStyle/>
                    <a:p>
                      <a:pPr algn="ctr"/>
                      <a:endParaRPr lang="vi-VN" sz="2800" dirty="0"/>
                    </a:p>
                  </a:txBody>
                  <a:tcPr anchor="ctr"/>
                </a:tc>
                <a:extLst>
                  <a:ext uri="{0D108BD9-81ED-4DB2-BD59-A6C34878D82A}">
                    <a16:rowId xmlns:a16="http://schemas.microsoft.com/office/drawing/2014/main" val="10005"/>
                  </a:ext>
                </a:extLst>
              </a:tr>
              <a:tr h="1232218">
                <a:tc>
                  <a:txBody>
                    <a:bodyPr/>
                    <a:lstStyle/>
                    <a:p>
                      <a:pPr algn="ctr"/>
                      <a:r>
                        <a:rPr lang="vi-VN" sz="2800" dirty="0"/>
                        <a:t>Liệt cứng:</a:t>
                      </a:r>
                      <a:r>
                        <a:rPr lang="vi-VN" sz="2800" baseline="0" dirty="0"/>
                        <a:t> tăng phản xạ gân cơ, tăng trương lực cơ</a:t>
                      </a:r>
                      <a:endParaRPr lang="vi-VN" sz="2800" dirty="0"/>
                    </a:p>
                  </a:txBody>
                  <a:tcPr anchor="ctr"/>
                </a:tc>
                <a:tc>
                  <a:txBody>
                    <a:bodyPr/>
                    <a:lstStyle/>
                    <a:p>
                      <a:pPr algn="ctr"/>
                      <a:endParaRPr lang="vi-VN" sz="2800"/>
                    </a:p>
                  </a:txBody>
                  <a:tcPr anchor="ctr"/>
                </a:tc>
                <a:tc>
                  <a:txBody>
                    <a:bodyPr/>
                    <a:lstStyle/>
                    <a:p>
                      <a:pPr algn="ctr"/>
                      <a:endParaRPr lang="vi-VN" sz="2800" dirty="0"/>
                    </a:p>
                  </a:txBody>
                  <a:tcPr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F7B397CC-203B-4CB8-9A2A-A57650BAA530}"/>
              </a:ext>
            </a:extLst>
          </p:cNvPr>
          <p:cNvPicPr>
            <a:picLocks noChangeAspect="1"/>
          </p:cNvPicPr>
          <p:nvPr/>
        </p:nvPicPr>
        <p:blipFill>
          <a:blip r:embed="rId3"/>
          <a:stretch>
            <a:fillRect/>
          </a:stretch>
        </p:blipFill>
        <p:spPr>
          <a:xfrm>
            <a:off x="10747123" y="9639"/>
            <a:ext cx="1444877" cy="1335140"/>
          </a:xfrm>
          <a:prstGeom prst="rect">
            <a:avLst/>
          </a:prstGeom>
        </p:spPr>
      </p:pic>
    </p:spTree>
    <p:extLst>
      <p:ext uri="{BB962C8B-B14F-4D97-AF65-F5344CB8AC3E}">
        <p14:creationId xmlns:p14="http://schemas.microsoft.com/office/powerpoint/2010/main" val="118209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810932813"/>
              </p:ext>
            </p:extLst>
          </p:nvPr>
        </p:nvGraphicFramePr>
        <p:xfrm>
          <a:off x="361506" y="1417638"/>
          <a:ext cx="10653822" cy="4531645"/>
        </p:xfrm>
        <a:graphic>
          <a:graphicData uri="http://schemas.openxmlformats.org/drawingml/2006/table">
            <a:tbl>
              <a:tblPr firstRow="1" bandRow="1">
                <a:tableStyleId>{5C22544A-7EE6-4342-B048-85BDC9FD1C3A}</a:tableStyleId>
              </a:tblPr>
              <a:tblGrid>
                <a:gridCol w="3551274">
                  <a:extLst>
                    <a:ext uri="{9D8B030D-6E8A-4147-A177-3AD203B41FA5}">
                      <a16:colId xmlns:a16="http://schemas.microsoft.com/office/drawing/2014/main" val="20000"/>
                    </a:ext>
                  </a:extLst>
                </a:gridCol>
                <a:gridCol w="3551274">
                  <a:extLst>
                    <a:ext uri="{9D8B030D-6E8A-4147-A177-3AD203B41FA5}">
                      <a16:colId xmlns:a16="http://schemas.microsoft.com/office/drawing/2014/main" val="20001"/>
                    </a:ext>
                  </a:extLst>
                </a:gridCol>
                <a:gridCol w="3551274">
                  <a:extLst>
                    <a:ext uri="{9D8B030D-6E8A-4147-A177-3AD203B41FA5}">
                      <a16:colId xmlns:a16="http://schemas.microsoft.com/office/drawing/2014/main" val="20002"/>
                    </a:ext>
                  </a:extLst>
                </a:gridCol>
              </a:tblGrid>
              <a:tr h="425206">
                <a:tc>
                  <a:txBody>
                    <a:bodyPr/>
                    <a:lstStyle/>
                    <a:p>
                      <a:r>
                        <a:rPr lang="vi-VN" dirty="0"/>
                        <a:t>Triệu chứng</a:t>
                      </a:r>
                    </a:p>
                  </a:txBody>
                  <a:tcPr/>
                </a:tc>
                <a:tc>
                  <a:txBody>
                    <a:bodyPr/>
                    <a:lstStyle/>
                    <a:p>
                      <a:r>
                        <a:rPr lang="vi-VN" dirty="0"/>
                        <a:t>Trung ương</a:t>
                      </a:r>
                    </a:p>
                  </a:txBody>
                  <a:tcPr/>
                </a:tc>
                <a:tc>
                  <a:txBody>
                    <a:bodyPr/>
                    <a:lstStyle/>
                    <a:p>
                      <a:r>
                        <a:rPr lang="vi-VN" dirty="0"/>
                        <a:t>Ngoại biên</a:t>
                      </a:r>
                    </a:p>
                  </a:txBody>
                  <a:tcPr/>
                </a:tc>
                <a:extLst>
                  <a:ext uri="{0D108BD9-81ED-4DB2-BD59-A6C34878D82A}">
                    <a16:rowId xmlns:a16="http://schemas.microsoft.com/office/drawing/2014/main" val="10000"/>
                  </a:ext>
                </a:extLst>
              </a:tr>
              <a:tr h="425206">
                <a:tc>
                  <a:txBody>
                    <a:bodyPr/>
                    <a:lstStyle/>
                    <a:p>
                      <a:r>
                        <a:rPr lang="vi-VN" dirty="0"/>
                        <a:t>Phản xạ bệnh lý tháp</a:t>
                      </a:r>
                    </a:p>
                  </a:txBody>
                  <a:tcPr/>
                </a:tc>
                <a:tc>
                  <a:txBody>
                    <a:bodyPr/>
                    <a:lstStyle/>
                    <a:p>
                      <a:r>
                        <a:rPr lang="vi-VN" dirty="0"/>
                        <a:t>+</a:t>
                      </a:r>
                    </a:p>
                  </a:txBody>
                  <a:tcPr/>
                </a:tc>
                <a:tc>
                  <a:txBody>
                    <a:bodyPr/>
                    <a:lstStyle/>
                    <a:p>
                      <a:r>
                        <a:rPr lang="vi-VN" dirty="0"/>
                        <a:t>-</a:t>
                      </a:r>
                    </a:p>
                  </a:txBody>
                  <a:tcPr/>
                </a:tc>
                <a:extLst>
                  <a:ext uri="{0D108BD9-81ED-4DB2-BD59-A6C34878D82A}">
                    <a16:rowId xmlns:a16="http://schemas.microsoft.com/office/drawing/2014/main" val="10001"/>
                  </a:ext>
                </a:extLst>
              </a:tr>
              <a:tr h="425206">
                <a:tc>
                  <a:txBody>
                    <a:bodyPr/>
                    <a:lstStyle/>
                    <a:p>
                      <a:r>
                        <a:rPr lang="vi-VN" dirty="0"/>
                        <a:t>Phản xạ da bụng, da bìu</a:t>
                      </a:r>
                    </a:p>
                  </a:txBody>
                  <a:tcPr/>
                </a:tc>
                <a:tc>
                  <a:txBody>
                    <a:bodyPr/>
                    <a:lstStyle/>
                    <a:p>
                      <a:r>
                        <a:rPr lang="vi-VN" dirty="0"/>
                        <a:t>-</a:t>
                      </a:r>
                    </a:p>
                  </a:txBody>
                  <a:tcPr/>
                </a:tc>
                <a:tc>
                  <a:txBody>
                    <a:bodyPr/>
                    <a:lstStyle/>
                    <a:p>
                      <a:r>
                        <a:rPr lang="vi-VN" dirty="0"/>
                        <a:t>+</a:t>
                      </a:r>
                    </a:p>
                  </a:txBody>
                  <a:tcPr/>
                </a:tc>
                <a:extLst>
                  <a:ext uri="{0D108BD9-81ED-4DB2-BD59-A6C34878D82A}">
                    <a16:rowId xmlns:a16="http://schemas.microsoft.com/office/drawing/2014/main" val="10002"/>
                  </a:ext>
                </a:extLst>
              </a:tr>
              <a:tr h="733917">
                <a:tc>
                  <a:txBody>
                    <a:bodyPr/>
                    <a:lstStyle/>
                    <a:p>
                      <a:r>
                        <a:rPr lang="vi-VN" dirty="0"/>
                        <a:t>Rối loạn cơ vòng</a:t>
                      </a:r>
                    </a:p>
                  </a:txBody>
                  <a:tcPr/>
                </a:tc>
                <a:tc>
                  <a:txBody>
                    <a:bodyPr/>
                    <a:lstStyle/>
                    <a:p>
                      <a:r>
                        <a:rPr lang="vi-VN" dirty="0"/>
                        <a:t>+</a:t>
                      </a:r>
                    </a:p>
                  </a:txBody>
                  <a:tcPr/>
                </a:tc>
                <a:tc>
                  <a:txBody>
                    <a:bodyPr/>
                    <a:lstStyle/>
                    <a:p>
                      <a:r>
                        <a:rPr lang="vi-VN" dirty="0"/>
                        <a:t>- &lt;trừ hội chứng chùm đuôi ngựa&gt;</a:t>
                      </a:r>
                    </a:p>
                  </a:txBody>
                  <a:tcPr/>
                </a:tc>
                <a:extLst>
                  <a:ext uri="{0D108BD9-81ED-4DB2-BD59-A6C34878D82A}">
                    <a16:rowId xmlns:a16="http://schemas.microsoft.com/office/drawing/2014/main" val="10003"/>
                  </a:ext>
                </a:extLst>
              </a:tr>
              <a:tr h="1362987">
                <a:tc>
                  <a:txBody>
                    <a:bodyPr/>
                    <a:lstStyle/>
                    <a:p>
                      <a:r>
                        <a:rPr lang="vi-VN" dirty="0"/>
                        <a:t>Rối loạn cảm giác</a:t>
                      </a:r>
                    </a:p>
                  </a:txBody>
                  <a:tcPr/>
                </a:tc>
                <a:tc>
                  <a:txBody>
                    <a:bodyPr/>
                    <a:lstStyle/>
                    <a:p>
                      <a:r>
                        <a:rPr lang="vi-VN" dirty="0"/>
                        <a:t>Băng cảm giác theo khoanh tủy, rối loạn cảm giác nửa người</a:t>
                      </a:r>
                    </a:p>
                  </a:txBody>
                  <a:tcPr/>
                </a:tc>
                <a:tc>
                  <a:txBody>
                    <a:bodyPr/>
                    <a:lstStyle/>
                    <a:p>
                      <a:r>
                        <a:rPr lang="vi-VN" dirty="0"/>
                        <a:t>bất thường cảm giác theo chi phối của dây thần kinh</a:t>
                      </a:r>
                      <a:r>
                        <a:rPr lang="vi-VN" baseline="0" dirty="0"/>
                        <a:t> hay dermatoma của rễ thần kinh.</a:t>
                      </a:r>
                      <a:endParaRPr lang="vi-VN" dirty="0"/>
                    </a:p>
                  </a:txBody>
                  <a:tcPr/>
                </a:tc>
                <a:extLst>
                  <a:ext uri="{0D108BD9-81ED-4DB2-BD59-A6C34878D82A}">
                    <a16:rowId xmlns:a16="http://schemas.microsoft.com/office/drawing/2014/main" val="10004"/>
                  </a:ext>
                </a:extLst>
              </a:tr>
              <a:tr h="425206">
                <a:tc>
                  <a:txBody>
                    <a:bodyPr/>
                    <a:lstStyle/>
                    <a:p>
                      <a:r>
                        <a:rPr lang="vi-VN" dirty="0"/>
                        <a:t>Teo cơ, rung giật bó cơ</a:t>
                      </a:r>
                    </a:p>
                  </a:txBody>
                  <a:tcPr/>
                </a:tc>
                <a:tc>
                  <a:txBody>
                    <a:bodyPr/>
                    <a:lstStyle/>
                    <a:p>
                      <a:r>
                        <a:rPr lang="vi-VN" dirty="0"/>
                        <a:t>-</a:t>
                      </a:r>
                    </a:p>
                  </a:txBody>
                  <a:tcPr/>
                </a:tc>
                <a:tc>
                  <a:txBody>
                    <a:bodyPr/>
                    <a:lstStyle/>
                    <a:p>
                      <a:r>
                        <a:rPr lang="vi-VN" dirty="0"/>
                        <a:t>+</a:t>
                      </a:r>
                    </a:p>
                  </a:txBody>
                  <a:tcPr/>
                </a:tc>
                <a:extLst>
                  <a:ext uri="{0D108BD9-81ED-4DB2-BD59-A6C34878D82A}">
                    <a16:rowId xmlns:a16="http://schemas.microsoft.com/office/drawing/2014/main" val="10005"/>
                  </a:ext>
                </a:extLst>
              </a:tr>
              <a:tr h="733917">
                <a:tc>
                  <a:txBody>
                    <a:bodyPr/>
                    <a:lstStyle/>
                    <a:p>
                      <a:r>
                        <a:rPr lang="vi-VN" dirty="0"/>
                        <a:t>Liệt cứng:</a:t>
                      </a:r>
                      <a:r>
                        <a:rPr lang="vi-VN" baseline="0" dirty="0"/>
                        <a:t> tăng phản xạ gân cơ, tăng trương lực cơ</a:t>
                      </a:r>
                      <a:endParaRPr lang="vi-VN" dirty="0"/>
                    </a:p>
                  </a:txBody>
                  <a:tcPr/>
                </a:tc>
                <a:tc>
                  <a:txBody>
                    <a:bodyPr/>
                    <a:lstStyle/>
                    <a:p>
                      <a:r>
                        <a:rPr lang="vi-VN" dirty="0"/>
                        <a:t>+</a:t>
                      </a:r>
                    </a:p>
                  </a:txBody>
                  <a:tcPr/>
                </a:tc>
                <a:tc>
                  <a:txBody>
                    <a:bodyPr/>
                    <a:lstStyle/>
                    <a:p>
                      <a:r>
                        <a:rPr lang="vi-VN" dirty="0"/>
                        <a:t>-</a:t>
                      </a:r>
                    </a:p>
                  </a:txBody>
                  <a:tcP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783D3B0-C98D-4983-A57C-80852F604186}"/>
              </a:ext>
            </a:extLst>
          </p:cNvPr>
          <p:cNvPicPr>
            <a:picLocks noChangeAspect="1"/>
          </p:cNvPicPr>
          <p:nvPr/>
        </p:nvPicPr>
        <p:blipFill>
          <a:blip r:embed="rId3"/>
          <a:stretch>
            <a:fillRect/>
          </a:stretch>
        </p:blipFill>
        <p:spPr>
          <a:xfrm>
            <a:off x="10747123" y="9639"/>
            <a:ext cx="1444877" cy="1335140"/>
          </a:xfrm>
          <a:prstGeom prst="rect">
            <a:avLst/>
          </a:prstGeom>
        </p:spPr>
      </p:pic>
    </p:spTree>
    <p:extLst>
      <p:ext uri="{BB962C8B-B14F-4D97-AF65-F5344CB8AC3E}">
        <p14:creationId xmlns:p14="http://schemas.microsoft.com/office/powerpoint/2010/main" val="285103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effectLst/>
              </a:rPr>
              <a:t>KHÁM LÂM SÀNG</a:t>
            </a:r>
            <a:endParaRPr lang="vi-VN" dirty="0"/>
          </a:p>
        </p:txBody>
      </p:sp>
      <p:sp>
        <p:nvSpPr>
          <p:cNvPr id="3" name="Content Placeholder 2"/>
          <p:cNvSpPr>
            <a:spLocks noGrp="1"/>
          </p:cNvSpPr>
          <p:nvPr>
            <p:ph idx="1"/>
          </p:nvPr>
        </p:nvSpPr>
        <p:spPr>
          <a:xfrm>
            <a:off x="609599" y="1295400"/>
            <a:ext cx="10905461" cy="4541874"/>
          </a:xfrm>
        </p:spPr>
        <p:txBody>
          <a:bodyPr/>
          <a:lstStyle/>
          <a:p>
            <a:pPr marL="137160" indent="0">
              <a:buNone/>
            </a:pPr>
            <a:r>
              <a:rPr lang="vi-VN" sz="2800" b="1" dirty="0"/>
              <a:t>Tổng quát:</a:t>
            </a:r>
          </a:p>
          <a:p>
            <a:pPr lvl="1" algn="just"/>
            <a:r>
              <a:rPr lang="vi-VN" sz="2800" dirty="0"/>
              <a:t>Tổng trạng trung bình</a:t>
            </a:r>
          </a:p>
          <a:p>
            <a:pPr lvl="1" algn="just"/>
            <a:r>
              <a:rPr lang="vi-VN" sz="2800" dirty="0"/>
              <a:t>Sinh hiệu: </a:t>
            </a:r>
          </a:p>
          <a:p>
            <a:pPr marL="537210" lvl="1" indent="0" algn="just">
              <a:buNone/>
            </a:pPr>
            <a:r>
              <a:rPr lang="vi-VN" sz="2800" dirty="0"/>
              <a:t>     Huyết áp: 1</a:t>
            </a:r>
            <a:r>
              <a:rPr lang="en-US" sz="2800" dirty="0"/>
              <a:t>1</a:t>
            </a:r>
            <a:r>
              <a:rPr lang="vi-VN" sz="2800" dirty="0"/>
              <a:t>0/</a:t>
            </a:r>
            <a:r>
              <a:rPr lang="en-US" sz="2800" dirty="0"/>
              <a:t>7</a:t>
            </a:r>
            <a:r>
              <a:rPr lang="vi-VN" sz="2800" dirty="0"/>
              <a:t>0 mmHg </a:t>
            </a:r>
          </a:p>
          <a:p>
            <a:pPr marL="537210" lvl="1" indent="0" algn="just">
              <a:buNone/>
            </a:pPr>
            <a:r>
              <a:rPr lang="vi-VN" sz="2800" dirty="0"/>
              <a:t>     Mạch: </a:t>
            </a:r>
            <a:r>
              <a:rPr lang="en-US" sz="2800" dirty="0"/>
              <a:t>70 </a:t>
            </a:r>
            <a:r>
              <a:rPr lang="vi-VN" sz="2800" dirty="0"/>
              <a:t>lần/ phút</a:t>
            </a:r>
          </a:p>
          <a:p>
            <a:pPr marL="537210" lvl="1" indent="0" algn="just">
              <a:buNone/>
            </a:pPr>
            <a:r>
              <a:rPr lang="vi-VN" sz="2800" dirty="0"/>
              <a:t>     Nhịp thở: 18 lần/ phút</a:t>
            </a:r>
          </a:p>
          <a:p>
            <a:pPr marL="537210" lvl="1" indent="0" algn="just">
              <a:buNone/>
            </a:pPr>
            <a:r>
              <a:rPr lang="vi-VN" sz="2800" dirty="0"/>
              <a:t>     Nhiệt độ: 37 độ Celsius</a:t>
            </a:r>
          </a:p>
          <a:p>
            <a:endParaRPr lang="vi-VN" dirty="0"/>
          </a:p>
        </p:txBody>
      </p:sp>
      <p:pic>
        <p:nvPicPr>
          <p:cNvPr id="4" name="Picture 3">
            <a:extLst>
              <a:ext uri="{FF2B5EF4-FFF2-40B4-BE49-F238E27FC236}">
                <a16:creationId xmlns:a16="http://schemas.microsoft.com/office/drawing/2014/main" id="{F529A5F8-26D1-40E1-8293-4547D26580A4}"/>
              </a:ext>
            </a:extLst>
          </p:cNvPr>
          <p:cNvPicPr>
            <a:picLocks noChangeAspect="1"/>
          </p:cNvPicPr>
          <p:nvPr/>
        </p:nvPicPr>
        <p:blipFill>
          <a:blip r:embed="rId3"/>
          <a:stretch>
            <a:fillRect/>
          </a:stretch>
        </p:blipFill>
        <p:spPr>
          <a:xfrm>
            <a:off x="10747123" y="9639"/>
            <a:ext cx="1444877" cy="1335140"/>
          </a:xfrm>
          <a:prstGeom prst="rect">
            <a:avLst/>
          </a:prstGeom>
        </p:spPr>
      </p:pic>
    </p:spTree>
    <p:extLst>
      <p:ext uri="{BB962C8B-B14F-4D97-AF65-F5344CB8AC3E}">
        <p14:creationId xmlns:p14="http://schemas.microsoft.com/office/powerpoint/2010/main" val="937702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effectLst/>
              </a:rPr>
              <a:t>KHÁM LÂM SÀNG</a:t>
            </a:r>
            <a:endParaRPr lang="vi-VN" dirty="0"/>
          </a:p>
        </p:txBody>
      </p:sp>
      <p:sp>
        <p:nvSpPr>
          <p:cNvPr id="3" name="Content Placeholder 2"/>
          <p:cNvSpPr>
            <a:spLocks noGrp="1"/>
          </p:cNvSpPr>
          <p:nvPr>
            <p:ph idx="1"/>
          </p:nvPr>
        </p:nvSpPr>
        <p:spPr>
          <a:xfrm>
            <a:off x="632048" y="1295399"/>
            <a:ext cx="10160000" cy="4658833"/>
          </a:xfrm>
        </p:spPr>
        <p:txBody>
          <a:bodyPr/>
          <a:lstStyle/>
          <a:p>
            <a:pPr marL="137160" indent="0">
              <a:buNone/>
            </a:pPr>
            <a:r>
              <a:rPr lang="vi-VN" sz="2800" b="1" dirty="0"/>
              <a:t>Thần kinh:</a:t>
            </a:r>
            <a:endParaRPr lang="vi-VN" sz="2800" u="sng" dirty="0"/>
          </a:p>
          <a:p>
            <a:pPr marL="537210" lvl="1" indent="0">
              <a:buNone/>
            </a:pPr>
            <a:r>
              <a:rPr lang="vi-VN" sz="2800" u="sng" dirty="0"/>
              <a:t>Chức năng thần kinh cao cấp:</a:t>
            </a:r>
            <a:endParaRPr lang="vi-VN" sz="2800" dirty="0"/>
          </a:p>
          <a:p>
            <a:pPr lvl="1"/>
            <a:r>
              <a:rPr lang="vi-VN" sz="2800" dirty="0"/>
              <a:t>BN tỉnh, tiếp xúc tốt. </a:t>
            </a:r>
          </a:p>
          <a:p>
            <a:pPr lvl="1"/>
            <a:r>
              <a:rPr lang="vi-VN" sz="2800" dirty="0"/>
              <a:t>Định hướng bản thân, không gian, thời gian tốt. </a:t>
            </a:r>
          </a:p>
          <a:p>
            <a:pPr lvl="1"/>
            <a:r>
              <a:rPr lang="vi-VN" sz="2800" dirty="0"/>
              <a:t>Sự tập trung và chú ý tốt.</a:t>
            </a:r>
          </a:p>
          <a:p>
            <a:pPr lvl="1"/>
            <a:r>
              <a:rPr lang="vi-VN" sz="2800" dirty="0"/>
              <a:t>Khí sắc và cảm xúc bình thường.</a:t>
            </a:r>
          </a:p>
          <a:p>
            <a:pPr lvl="1"/>
            <a:r>
              <a:rPr lang="vi-VN" sz="2800" dirty="0"/>
              <a:t>Không rối loạn trí nhớ.</a:t>
            </a:r>
          </a:p>
          <a:p>
            <a:pPr lvl="1"/>
            <a:r>
              <a:rPr lang="vi-VN" sz="2800" dirty="0"/>
              <a:t>Ngôn ngữ và cách nói phù hợp.</a:t>
            </a:r>
          </a:p>
          <a:p>
            <a:pPr marL="457200" lvl="1" indent="0">
              <a:buNone/>
            </a:pPr>
            <a:r>
              <a:rPr lang="vi-VN" sz="2800" u="sng" dirty="0"/>
              <a:t>Dây thần kinh sọ: </a:t>
            </a:r>
            <a:r>
              <a:rPr lang="en-US" sz="2800" dirty="0"/>
              <a:t>12</a:t>
            </a:r>
            <a:r>
              <a:rPr lang="vi-VN" sz="2800" dirty="0"/>
              <a:t> dây thần kinh sọ bình thường</a:t>
            </a:r>
            <a:endParaRPr lang="vi-VN" dirty="0"/>
          </a:p>
        </p:txBody>
      </p:sp>
      <p:pic>
        <p:nvPicPr>
          <p:cNvPr id="4" name="Picture 3">
            <a:extLst>
              <a:ext uri="{FF2B5EF4-FFF2-40B4-BE49-F238E27FC236}">
                <a16:creationId xmlns:a16="http://schemas.microsoft.com/office/drawing/2014/main" id="{B50E3A7C-3F2E-4387-8792-359743F63820}"/>
              </a:ext>
            </a:extLst>
          </p:cNvPr>
          <p:cNvPicPr>
            <a:picLocks noChangeAspect="1"/>
          </p:cNvPicPr>
          <p:nvPr/>
        </p:nvPicPr>
        <p:blipFill>
          <a:blip r:embed="rId3"/>
          <a:stretch>
            <a:fillRect/>
          </a:stretch>
        </p:blipFill>
        <p:spPr>
          <a:xfrm>
            <a:off x="10747123" y="9639"/>
            <a:ext cx="1444877" cy="1335140"/>
          </a:xfrm>
          <a:prstGeom prst="rect">
            <a:avLst/>
          </a:prstGeom>
        </p:spPr>
      </p:pic>
    </p:spTree>
    <p:extLst>
      <p:ext uri="{BB962C8B-B14F-4D97-AF65-F5344CB8AC3E}">
        <p14:creationId xmlns:p14="http://schemas.microsoft.com/office/powerpoint/2010/main" val="758080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effectLst/>
              </a:rPr>
              <a:t>KHÁM LÂM SÀNG</a:t>
            </a:r>
            <a:endParaRPr lang="vi-VN" dirty="0"/>
          </a:p>
        </p:txBody>
      </p:sp>
      <p:sp>
        <p:nvSpPr>
          <p:cNvPr id="3" name="Content Placeholder 2"/>
          <p:cNvSpPr>
            <a:spLocks noGrp="1"/>
          </p:cNvSpPr>
          <p:nvPr>
            <p:ph idx="1"/>
          </p:nvPr>
        </p:nvSpPr>
        <p:spPr/>
        <p:txBody>
          <a:bodyPr/>
          <a:lstStyle/>
          <a:p>
            <a:pPr marL="137160" indent="0" algn="just">
              <a:buNone/>
            </a:pPr>
            <a:r>
              <a:rPr lang="vi-VN" sz="2800" u="sng" dirty="0"/>
              <a:t>Vận động:</a:t>
            </a:r>
            <a:endParaRPr lang="vi-VN" sz="2800" dirty="0"/>
          </a:p>
          <a:p>
            <a:pPr lvl="1" algn="just"/>
            <a:r>
              <a:rPr lang="vi-VN" sz="2800" dirty="0"/>
              <a:t>Không teo cơ, không rung giật bó cơ.</a:t>
            </a:r>
          </a:p>
          <a:p>
            <a:pPr lvl="1" algn="just"/>
            <a:r>
              <a:rPr lang="vi-VN" sz="2800" dirty="0"/>
              <a:t>Trương lực cơ hai tay bình thường, hai chân giảm </a:t>
            </a:r>
          </a:p>
          <a:p>
            <a:pPr lvl="1" algn="just"/>
            <a:r>
              <a:rPr lang="vi-VN" sz="2800" dirty="0"/>
              <a:t>Sức cơ hai tay </a:t>
            </a:r>
            <a:r>
              <a:rPr lang="en-US" sz="2800" dirty="0"/>
              <a:t>5</a:t>
            </a:r>
            <a:r>
              <a:rPr lang="vi-VN" sz="2800" dirty="0"/>
              <a:t>/5, </a:t>
            </a:r>
            <a:r>
              <a:rPr lang="vi-VN" sz="2800" dirty="0">
                <a:solidFill>
                  <a:srgbClr val="FF0000"/>
                </a:solidFill>
              </a:rPr>
              <a:t>2 chân </a:t>
            </a:r>
            <a:r>
              <a:rPr lang="en-US" sz="2800" dirty="0">
                <a:solidFill>
                  <a:srgbClr val="FF0000"/>
                </a:solidFill>
              </a:rPr>
              <a:t>3</a:t>
            </a:r>
            <a:r>
              <a:rPr lang="vi-VN" sz="2800" dirty="0">
                <a:solidFill>
                  <a:srgbClr val="FF0000"/>
                </a:solidFill>
              </a:rPr>
              <a:t>/5</a:t>
            </a:r>
            <a:r>
              <a:rPr lang="vi-VN" sz="2800" dirty="0"/>
              <a:t>.</a:t>
            </a:r>
          </a:p>
          <a:p>
            <a:pPr lvl="1" algn="just"/>
            <a:r>
              <a:rPr lang="vi-VN" sz="2800" dirty="0"/>
              <a:t>Phối hợp vận động hai tay bình thường, hai chân không thực hiện được </a:t>
            </a:r>
          </a:p>
          <a:p>
            <a:endParaRPr lang="vi-VN" dirty="0"/>
          </a:p>
        </p:txBody>
      </p:sp>
      <p:pic>
        <p:nvPicPr>
          <p:cNvPr id="4" name="Picture 3">
            <a:extLst>
              <a:ext uri="{FF2B5EF4-FFF2-40B4-BE49-F238E27FC236}">
                <a16:creationId xmlns:a16="http://schemas.microsoft.com/office/drawing/2014/main" id="{2C5CA787-C30B-4051-86D5-177DE7E4B8E3}"/>
              </a:ext>
            </a:extLst>
          </p:cNvPr>
          <p:cNvPicPr>
            <a:picLocks noChangeAspect="1"/>
          </p:cNvPicPr>
          <p:nvPr/>
        </p:nvPicPr>
        <p:blipFill>
          <a:blip r:embed="rId3"/>
          <a:stretch>
            <a:fillRect/>
          </a:stretch>
        </p:blipFill>
        <p:spPr>
          <a:xfrm>
            <a:off x="10747123" y="9639"/>
            <a:ext cx="1444877" cy="1335140"/>
          </a:xfrm>
          <a:prstGeom prst="rect">
            <a:avLst/>
          </a:prstGeom>
        </p:spPr>
      </p:pic>
    </p:spTree>
    <p:extLst>
      <p:ext uri="{BB962C8B-B14F-4D97-AF65-F5344CB8AC3E}">
        <p14:creationId xmlns:p14="http://schemas.microsoft.com/office/powerpoint/2010/main" val="210196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effectLst/>
              </a:rPr>
              <a:t>KHÁM LÂM SÀNG</a:t>
            </a:r>
            <a:endParaRPr lang="vi-VN" dirty="0"/>
          </a:p>
        </p:txBody>
      </p:sp>
      <p:sp>
        <p:nvSpPr>
          <p:cNvPr id="3" name="Content Placeholder 2"/>
          <p:cNvSpPr>
            <a:spLocks noGrp="1"/>
          </p:cNvSpPr>
          <p:nvPr>
            <p:ph sz="half" idx="1"/>
          </p:nvPr>
        </p:nvSpPr>
        <p:spPr>
          <a:xfrm>
            <a:off x="239844" y="1344779"/>
            <a:ext cx="5801192" cy="4831169"/>
          </a:xfrm>
        </p:spPr>
        <p:txBody>
          <a:bodyPr/>
          <a:lstStyle/>
          <a:p>
            <a:pPr marL="137160" indent="0">
              <a:buNone/>
            </a:pPr>
            <a:r>
              <a:rPr lang="vi-VN" u="sng" dirty="0"/>
              <a:t>Cảm giác:</a:t>
            </a:r>
            <a:endParaRPr lang="vi-VN" dirty="0"/>
          </a:p>
          <a:p>
            <a:pPr algn="just"/>
            <a:r>
              <a:rPr lang="vi-VN" dirty="0"/>
              <a:t>Cảm giác sờ, đau: hai tay bình thường, giảm hai chân. </a:t>
            </a:r>
            <a:r>
              <a:rPr lang="vi-VN" dirty="0">
                <a:solidFill>
                  <a:srgbClr val="FF0000"/>
                </a:solidFill>
              </a:rPr>
              <a:t>Giảm cảm giác sờ, đau từ vú xuống.</a:t>
            </a:r>
          </a:p>
          <a:p>
            <a:pPr algn="just"/>
            <a:r>
              <a:rPr lang="vi-VN" dirty="0"/>
              <a:t>Cảm giác định vị ngón, vị thế khớp: hai tay bình thường, </a:t>
            </a:r>
            <a:r>
              <a:rPr lang="vi-VN" dirty="0">
                <a:solidFill>
                  <a:srgbClr val="FF0000"/>
                </a:solidFill>
              </a:rPr>
              <a:t>giảm hai chân.</a:t>
            </a:r>
          </a:p>
          <a:p>
            <a:pPr algn="just"/>
            <a:r>
              <a:rPr lang="vi-VN" dirty="0"/>
              <a:t>Cảm giác rung âm thoa: hai tay bình thường, </a:t>
            </a:r>
            <a:r>
              <a:rPr lang="vi-VN" dirty="0">
                <a:solidFill>
                  <a:srgbClr val="FF0000"/>
                </a:solidFill>
              </a:rPr>
              <a:t>giảm ở cả hai chân.</a:t>
            </a:r>
          </a:p>
          <a:p>
            <a:pPr algn="just"/>
            <a:endParaRPr lang="vi-VN" dirty="0"/>
          </a:p>
          <a:p>
            <a:pPr algn="just"/>
            <a:endParaRPr lang="vi-VN" dirty="0"/>
          </a:p>
        </p:txBody>
      </p:sp>
      <p:pic>
        <p:nvPicPr>
          <p:cNvPr id="5" name="Picture 4">
            <a:extLst>
              <a:ext uri="{FF2B5EF4-FFF2-40B4-BE49-F238E27FC236}">
                <a16:creationId xmlns:a16="http://schemas.microsoft.com/office/drawing/2014/main" id="{BE6438E7-3262-49C6-8B66-9C295B678A79}"/>
              </a:ext>
            </a:extLst>
          </p:cNvPr>
          <p:cNvPicPr>
            <a:picLocks noChangeAspect="1"/>
          </p:cNvPicPr>
          <p:nvPr/>
        </p:nvPicPr>
        <p:blipFill>
          <a:blip r:embed="rId3"/>
          <a:stretch>
            <a:fillRect/>
          </a:stretch>
        </p:blipFill>
        <p:spPr>
          <a:xfrm>
            <a:off x="10747123" y="9639"/>
            <a:ext cx="1444877" cy="1335140"/>
          </a:xfrm>
          <a:prstGeom prst="rect">
            <a:avLst/>
          </a:prstGeom>
        </p:spPr>
      </p:pic>
      <p:pic>
        <p:nvPicPr>
          <p:cNvPr id="4098"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610662" y="1344779"/>
            <a:ext cx="3677954" cy="4711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9070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effectLst/>
              </a:rPr>
              <a:t>KHÁM LÂM SÀNG</a:t>
            </a:r>
            <a:endParaRPr lang="vi-VN" dirty="0"/>
          </a:p>
        </p:txBody>
      </p:sp>
      <p:sp>
        <p:nvSpPr>
          <p:cNvPr id="3" name="Content Placeholder 2"/>
          <p:cNvSpPr>
            <a:spLocks noGrp="1"/>
          </p:cNvSpPr>
          <p:nvPr>
            <p:ph idx="1"/>
          </p:nvPr>
        </p:nvSpPr>
        <p:spPr>
          <a:xfrm>
            <a:off x="797441" y="1412776"/>
            <a:ext cx="9898911" cy="4896584"/>
          </a:xfrm>
        </p:spPr>
        <p:txBody>
          <a:bodyPr/>
          <a:lstStyle/>
          <a:p>
            <a:pPr marL="137160" indent="0">
              <a:buNone/>
            </a:pPr>
            <a:r>
              <a:rPr lang="vi-VN" sz="2800" u="sng" dirty="0"/>
              <a:t>Các phản xạ:</a:t>
            </a:r>
            <a:endParaRPr lang="vi-VN" sz="2800" dirty="0"/>
          </a:p>
          <a:p>
            <a:pPr lvl="1" algn="just"/>
            <a:r>
              <a:rPr lang="vi-VN" sz="2800" dirty="0"/>
              <a:t>Phản xạ tháp: Hoffmann (-) hai tay, </a:t>
            </a:r>
            <a:r>
              <a:rPr lang="vi-VN" sz="2800" dirty="0">
                <a:solidFill>
                  <a:srgbClr val="FF0000"/>
                </a:solidFill>
              </a:rPr>
              <a:t>phản xạ da lòng bàn chân đáp ứng duỗi hai chân.</a:t>
            </a:r>
          </a:p>
          <a:p>
            <a:pPr lvl="1" algn="just"/>
            <a:r>
              <a:rPr lang="vi-VN" sz="2800" dirty="0">
                <a:solidFill>
                  <a:srgbClr val="FF0000"/>
                </a:solidFill>
              </a:rPr>
              <a:t>Phản xạ da bụng (-).</a:t>
            </a:r>
          </a:p>
          <a:p>
            <a:pPr lvl="1" algn="just"/>
            <a:r>
              <a:rPr lang="vi-VN" sz="2800" dirty="0"/>
              <a:t>Phản xạ gân cơ: cơ nhị đầu hai tay (++), cơ tam đầu hai tay (++), </a:t>
            </a:r>
            <a:r>
              <a:rPr lang="vi-VN" sz="2800" dirty="0">
                <a:solidFill>
                  <a:srgbClr val="FF0000"/>
                </a:solidFill>
              </a:rPr>
              <a:t>cơ tứ đầu đùi hai chân (-), cơ tam đầu cẳng chân hai chân (-).</a:t>
            </a:r>
          </a:p>
          <a:p>
            <a:pPr lvl="1" algn="just"/>
            <a:endParaRPr lang="vi-VN" sz="2800" dirty="0"/>
          </a:p>
        </p:txBody>
      </p:sp>
      <p:pic>
        <p:nvPicPr>
          <p:cNvPr id="4" name="Picture 3">
            <a:extLst>
              <a:ext uri="{FF2B5EF4-FFF2-40B4-BE49-F238E27FC236}">
                <a16:creationId xmlns:a16="http://schemas.microsoft.com/office/drawing/2014/main" id="{68F22281-A2D8-4E28-8986-00F53742C702}"/>
              </a:ext>
            </a:extLst>
          </p:cNvPr>
          <p:cNvPicPr>
            <a:picLocks noChangeAspect="1"/>
          </p:cNvPicPr>
          <p:nvPr/>
        </p:nvPicPr>
        <p:blipFill>
          <a:blip r:embed="rId3"/>
          <a:stretch>
            <a:fillRect/>
          </a:stretch>
        </p:blipFill>
        <p:spPr>
          <a:xfrm>
            <a:off x="10747123" y="9639"/>
            <a:ext cx="1444877" cy="1335140"/>
          </a:xfrm>
          <a:prstGeom prst="rect">
            <a:avLst/>
          </a:prstGeom>
        </p:spPr>
      </p:pic>
    </p:spTree>
    <p:extLst>
      <p:ext uri="{BB962C8B-B14F-4D97-AF65-F5344CB8AC3E}">
        <p14:creationId xmlns:p14="http://schemas.microsoft.com/office/powerpoint/2010/main" val="2762060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4000" dirty="0"/>
              <a:t>Lí do học ca</a:t>
            </a:r>
            <a:r>
              <a:rPr lang="vi-VN" sz="4000" dirty="0">
                <a:effectLst/>
              </a:rPr>
              <a:t> </a:t>
            </a:r>
            <a:endParaRPr lang="vi-VN" sz="4000" dirty="0"/>
          </a:p>
        </p:txBody>
      </p:sp>
      <p:sp>
        <p:nvSpPr>
          <p:cNvPr id="3" name="Content Placeholder 2"/>
          <p:cNvSpPr>
            <a:spLocks noGrp="1"/>
          </p:cNvSpPr>
          <p:nvPr>
            <p:ph idx="1"/>
          </p:nvPr>
        </p:nvSpPr>
        <p:spPr>
          <a:xfrm>
            <a:off x="861237" y="1268740"/>
            <a:ext cx="9973340" cy="4600432"/>
          </a:xfrm>
        </p:spPr>
        <p:txBody>
          <a:bodyPr/>
          <a:lstStyle/>
          <a:p>
            <a:pPr marL="651510" indent="-514350" algn="just">
              <a:lnSpc>
                <a:spcPct val="150000"/>
              </a:lnSpc>
              <a:buFont typeface="+mj-lt"/>
              <a:buAutoNum type="arabicPeriod"/>
            </a:pPr>
            <a:r>
              <a:rPr lang="vi-VN" sz="2800" dirty="0"/>
              <a:t>Ca lâm sàng giúp sinh viên vận dụng kiến thức về cấu trúc giải phẫu, chức năng của hệ thống cảm giác trong trường hợp bình thường và bệnh lí.</a:t>
            </a:r>
          </a:p>
          <a:p>
            <a:pPr marL="651510" indent="-514350" algn="just">
              <a:lnSpc>
                <a:spcPct val="150000"/>
              </a:lnSpc>
              <a:buFont typeface="+mj-lt"/>
              <a:buAutoNum type="arabicPeriod"/>
            </a:pPr>
            <a:r>
              <a:rPr lang="vi-VN" sz="2800" dirty="0"/>
              <a:t>Ca lâm sàng giúp sinh viên vận dụng kiến thức về cấu trúc giải phẫu, chức năng (dẫn truyền và phản xạ) của tủy sống trong tiếp cận chẩn đoán các bệnh lí tủy sống thường gặp. </a:t>
            </a:r>
          </a:p>
          <a:p>
            <a:pPr marL="651510" indent="-514350" algn="just">
              <a:lnSpc>
                <a:spcPct val="150000"/>
              </a:lnSpc>
              <a:buFont typeface="+mj-lt"/>
              <a:buAutoNum type="arabicPeriod"/>
            </a:pPr>
            <a:endParaRPr lang="vi-VN" sz="2800" dirty="0"/>
          </a:p>
        </p:txBody>
      </p:sp>
      <p:pic>
        <p:nvPicPr>
          <p:cNvPr id="4" name="Picture 3">
            <a:extLst>
              <a:ext uri="{FF2B5EF4-FFF2-40B4-BE49-F238E27FC236}">
                <a16:creationId xmlns:a16="http://schemas.microsoft.com/office/drawing/2014/main" id="{BB030B8F-7414-4207-9520-B4F5B3C5EFE8}"/>
              </a:ext>
            </a:extLst>
          </p:cNvPr>
          <p:cNvPicPr>
            <a:picLocks noChangeAspect="1"/>
          </p:cNvPicPr>
          <p:nvPr/>
        </p:nvPicPr>
        <p:blipFill>
          <a:blip r:embed="rId3"/>
          <a:stretch>
            <a:fillRect/>
          </a:stretch>
        </p:blipFill>
        <p:spPr>
          <a:xfrm>
            <a:off x="10747123" y="9639"/>
            <a:ext cx="1444877" cy="1335140"/>
          </a:xfrm>
          <a:prstGeom prst="rect">
            <a:avLst/>
          </a:prstGeom>
        </p:spPr>
      </p:pic>
    </p:spTree>
    <p:extLst>
      <p:ext uri="{BB962C8B-B14F-4D97-AF65-F5344CB8AC3E}">
        <p14:creationId xmlns:p14="http://schemas.microsoft.com/office/powerpoint/2010/main" val="2327547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effectLst/>
              </a:rPr>
              <a:t>KHÁM LÂM SÀNG</a:t>
            </a:r>
            <a:endParaRPr lang="vi-VN" dirty="0"/>
          </a:p>
        </p:txBody>
      </p:sp>
      <p:sp>
        <p:nvSpPr>
          <p:cNvPr id="3" name="Content Placeholder 2"/>
          <p:cNvSpPr>
            <a:spLocks noGrp="1"/>
          </p:cNvSpPr>
          <p:nvPr>
            <p:ph idx="1"/>
          </p:nvPr>
        </p:nvSpPr>
        <p:spPr>
          <a:xfrm>
            <a:off x="839972" y="1424763"/>
            <a:ext cx="9370828" cy="4884597"/>
          </a:xfrm>
        </p:spPr>
        <p:txBody>
          <a:bodyPr/>
          <a:lstStyle/>
          <a:p>
            <a:pPr marL="137160" indent="0" algn="just">
              <a:lnSpc>
                <a:spcPct val="150000"/>
              </a:lnSpc>
              <a:buNone/>
            </a:pPr>
            <a:r>
              <a:rPr lang="vi-VN" sz="2800" u="sng" dirty="0"/>
              <a:t>Cơ vòng</a:t>
            </a:r>
            <a:r>
              <a:rPr lang="vi-VN" sz="2800" dirty="0"/>
              <a:t>: </a:t>
            </a:r>
            <a:r>
              <a:rPr lang="vi-VN" sz="2800" dirty="0">
                <a:solidFill>
                  <a:srgbClr val="FF0000"/>
                </a:solidFill>
              </a:rPr>
              <a:t>bệnh nhân bí tiểu nên được đặt sonde tiểu lưu</a:t>
            </a:r>
            <a:r>
              <a:rPr lang="vi-VN" sz="2800" dirty="0"/>
              <a:t>.</a:t>
            </a:r>
          </a:p>
          <a:p>
            <a:pPr marL="137160" indent="0" algn="just">
              <a:lnSpc>
                <a:spcPct val="150000"/>
              </a:lnSpc>
              <a:buNone/>
            </a:pPr>
            <a:r>
              <a:rPr lang="vi-VN" sz="2800" u="sng" dirty="0"/>
              <a:t>Dấu màng não:</a:t>
            </a:r>
          </a:p>
          <a:p>
            <a:pPr marL="137160" indent="0" algn="just">
              <a:lnSpc>
                <a:spcPct val="150000"/>
              </a:lnSpc>
              <a:buNone/>
            </a:pPr>
            <a:r>
              <a:rPr lang="vi-VN" sz="2800" dirty="0"/>
              <a:t>   Cổ mềm</a:t>
            </a:r>
          </a:p>
          <a:p>
            <a:pPr marL="137160" indent="0" algn="just">
              <a:lnSpc>
                <a:spcPct val="150000"/>
              </a:lnSpc>
              <a:buNone/>
            </a:pPr>
            <a:r>
              <a:rPr lang="vi-VN" sz="2800" dirty="0"/>
              <a:t>   Nghiệm pháp Kernig (-), nghiệm pháp Brudzinski (-)</a:t>
            </a:r>
          </a:p>
          <a:p>
            <a:pPr marL="137160" indent="0" algn="just">
              <a:lnSpc>
                <a:spcPct val="150000"/>
              </a:lnSpc>
              <a:buNone/>
            </a:pPr>
            <a:r>
              <a:rPr lang="vi-VN" sz="2800" u="sng" dirty="0"/>
              <a:t>Cột sống</a:t>
            </a:r>
            <a:r>
              <a:rPr lang="vi-VN" sz="2800" dirty="0"/>
              <a:t>: không điểm đau, không gù vẹo, không biến dạng.</a:t>
            </a:r>
          </a:p>
          <a:p>
            <a:pPr marL="137160" indent="0" algn="just">
              <a:buNone/>
            </a:pPr>
            <a:endParaRPr lang="vi-VN" sz="2800" u="sng" dirty="0"/>
          </a:p>
          <a:p>
            <a:pPr marL="137160" indent="0" algn="just">
              <a:buNone/>
            </a:pPr>
            <a:endParaRPr lang="vi-VN" sz="2800" u="sng" dirty="0"/>
          </a:p>
        </p:txBody>
      </p:sp>
      <p:pic>
        <p:nvPicPr>
          <p:cNvPr id="4" name="Picture 3">
            <a:extLst>
              <a:ext uri="{FF2B5EF4-FFF2-40B4-BE49-F238E27FC236}">
                <a16:creationId xmlns:a16="http://schemas.microsoft.com/office/drawing/2014/main" id="{35434B63-F90A-4A74-A149-E1B43D6EEB6F}"/>
              </a:ext>
            </a:extLst>
          </p:cNvPr>
          <p:cNvPicPr>
            <a:picLocks noChangeAspect="1"/>
          </p:cNvPicPr>
          <p:nvPr/>
        </p:nvPicPr>
        <p:blipFill>
          <a:blip r:embed="rId3"/>
          <a:stretch>
            <a:fillRect/>
          </a:stretch>
        </p:blipFill>
        <p:spPr>
          <a:xfrm>
            <a:off x="10747123" y="9639"/>
            <a:ext cx="1444877" cy="1335140"/>
          </a:xfrm>
          <a:prstGeom prst="rect">
            <a:avLst/>
          </a:prstGeom>
        </p:spPr>
      </p:pic>
    </p:spTree>
    <p:extLst>
      <p:ext uri="{BB962C8B-B14F-4D97-AF65-F5344CB8AC3E}">
        <p14:creationId xmlns:p14="http://schemas.microsoft.com/office/powerpoint/2010/main" val="352028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solidFill>
                  <a:srgbClr val="FF0000"/>
                </a:solidFill>
              </a:rPr>
              <a:t>Q4 ĐỊNH KHU TỔN THƯƠNG</a:t>
            </a:r>
          </a:p>
        </p:txBody>
      </p:sp>
      <p:sp>
        <p:nvSpPr>
          <p:cNvPr id="4" name="Content Placeholder 3"/>
          <p:cNvSpPr>
            <a:spLocks noGrp="1"/>
          </p:cNvSpPr>
          <p:nvPr>
            <p:ph sz="half" idx="2"/>
          </p:nvPr>
        </p:nvSpPr>
        <p:spPr/>
        <p:txBody>
          <a:bodyPr/>
          <a:lstStyle/>
          <a:p>
            <a:pPr marL="514350" indent="-514350">
              <a:buFont typeface="+mj-lt"/>
              <a:buAutoNum type="alphaUcPeriod"/>
            </a:pPr>
            <a:r>
              <a:rPr lang="vi-VN" dirty="0"/>
              <a:t>Thùy trán</a:t>
            </a:r>
          </a:p>
          <a:p>
            <a:pPr marL="514350" indent="-514350">
              <a:buFont typeface="+mj-lt"/>
              <a:buAutoNum type="alphaUcPeriod"/>
            </a:pPr>
            <a:r>
              <a:rPr lang="vi-VN" dirty="0"/>
              <a:t>Cầu não</a:t>
            </a:r>
          </a:p>
          <a:p>
            <a:pPr marL="514350" indent="-514350">
              <a:buFont typeface="+mj-lt"/>
              <a:buAutoNum type="alphaUcPeriod"/>
            </a:pPr>
            <a:r>
              <a:rPr lang="vi-VN" dirty="0"/>
              <a:t>Tủy ngực</a:t>
            </a:r>
          </a:p>
          <a:p>
            <a:pPr marL="514350" indent="-514350">
              <a:buFont typeface="+mj-lt"/>
              <a:buAutoNum type="alphaUcPeriod"/>
            </a:pPr>
            <a:r>
              <a:rPr lang="vi-VN" dirty="0"/>
              <a:t>Chóp tủy</a:t>
            </a:r>
          </a:p>
          <a:p>
            <a:pPr marL="514350" indent="-514350">
              <a:buFont typeface="+mj-lt"/>
              <a:buAutoNum type="alphaUcPeriod"/>
            </a:pPr>
            <a:r>
              <a:rPr lang="vi-VN" dirty="0"/>
              <a:t>Hội chứng chùm đuôi ngựa</a:t>
            </a:r>
          </a:p>
          <a:p>
            <a:pPr marL="514350" indent="-514350">
              <a:buFont typeface="+mj-lt"/>
              <a:buAutoNum type="alphaUcPeriod"/>
            </a:pPr>
            <a:r>
              <a:rPr lang="vi-VN" dirty="0"/>
              <a:t>Dây thần kinh</a:t>
            </a:r>
          </a:p>
          <a:p>
            <a:pPr marL="514350" indent="-514350">
              <a:buFont typeface="+mj-lt"/>
              <a:buAutoNum type="alphaUcPeriod"/>
            </a:pPr>
            <a:r>
              <a:rPr lang="vi-VN" dirty="0"/>
              <a:t>Cơ</a:t>
            </a:r>
          </a:p>
          <a:p>
            <a:endParaRPr lang="vi-VN" dirty="0"/>
          </a:p>
          <a:p>
            <a:endParaRPr lang="vi-VN" dirty="0"/>
          </a:p>
        </p:txBody>
      </p:sp>
      <p:pic>
        <p:nvPicPr>
          <p:cNvPr id="5122"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349115" y="1169233"/>
            <a:ext cx="3867462" cy="5140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3825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GIẢI THÍCH</a:t>
            </a:r>
            <a:endParaRPr lang="vi-VN" dirty="0"/>
          </a:p>
        </p:txBody>
      </p:sp>
      <p:sp>
        <p:nvSpPr>
          <p:cNvPr id="3" name="Content Placeholder 2"/>
          <p:cNvSpPr>
            <a:spLocks noGrp="1"/>
          </p:cNvSpPr>
          <p:nvPr>
            <p:ph idx="1"/>
          </p:nvPr>
        </p:nvSpPr>
        <p:spPr>
          <a:xfrm>
            <a:off x="882502" y="1295399"/>
            <a:ext cx="9745524" cy="5360233"/>
          </a:xfrm>
        </p:spPr>
        <p:txBody>
          <a:bodyPr/>
          <a:lstStyle/>
          <a:p>
            <a:pPr algn="just">
              <a:lnSpc>
                <a:spcPct val="150000"/>
              </a:lnSpc>
              <a:buFont typeface="Wingdings" pitchFamily="2" charset="2"/>
              <a:buChar char="ü"/>
            </a:pPr>
            <a:r>
              <a:rPr lang="vi-VN" sz="2800" dirty="0"/>
              <a:t> </a:t>
            </a:r>
            <a:r>
              <a:rPr lang="vi-VN" sz="2000" dirty="0"/>
              <a:t>Bệnh nhân này yếu hai chân kiểu trung ương: băng cảm giác theo khoanh tủy (giảm cảm giác sờ, đau từ ngang hai vú trở xuống), phản xạ tháp Babinski (+) hai chân, mất phản xạ da bụng, rối loạn cơ vòng (bí tiểu).</a:t>
            </a:r>
          </a:p>
          <a:p>
            <a:pPr algn="just">
              <a:lnSpc>
                <a:spcPct val="150000"/>
              </a:lnSpc>
              <a:buFont typeface="Wingdings" pitchFamily="2" charset="2"/>
              <a:buChar char="ü"/>
            </a:pPr>
            <a:r>
              <a:rPr lang="vi-VN" sz="2000" dirty="0"/>
              <a:t> Yếu hai chân kiểu trung ương có thể tổn thương các vị trí: thùy trán hai bên, cột bên tủy ngực hay chóp tủy hai bên.</a:t>
            </a:r>
          </a:p>
          <a:p>
            <a:pPr algn="just">
              <a:lnSpc>
                <a:spcPct val="150000"/>
              </a:lnSpc>
              <a:buFont typeface="Wingdings" pitchFamily="2" charset="2"/>
              <a:buChar char="ü"/>
            </a:pPr>
            <a:r>
              <a:rPr lang="vi-VN" sz="2000" dirty="0"/>
              <a:t> Bệnh nhân tỉnh, tiếp xúc tốt, chức năng thần kinh cao cấp và 12 đôi dây thần kinh sọ bình thường, kèm theo bất thường băng cảm giác theo khoanh tủy từ ngang hai vú trở xuống nên bệnh nhân này tổn thương tủy ngực.</a:t>
            </a:r>
          </a:p>
        </p:txBody>
      </p:sp>
      <p:pic>
        <p:nvPicPr>
          <p:cNvPr id="4" name="Picture 3">
            <a:extLst>
              <a:ext uri="{FF2B5EF4-FFF2-40B4-BE49-F238E27FC236}">
                <a16:creationId xmlns:a16="http://schemas.microsoft.com/office/drawing/2014/main" id="{DE3F19D6-B7BD-4804-9FA5-D24F90887587}"/>
              </a:ext>
            </a:extLst>
          </p:cNvPr>
          <p:cNvPicPr>
            <a:picLocks noChangeAspect="1"/>
          </p:cNvPicPr>
          <p:nvPr/>
        </p:nvPicPr>
        <p:blipFill>
          <a:blip r:embed="rId3"/>
          <a:stretch>
            <a:fillRect/>
          </a:stretch>
        </p:blipFill>
        <p:spPr>
          <a:xfrm>
            <a:off x="10747123" y="9639"/>
            <a:ext cx="1444877" cy="1335140"/>
          </a:xfrm>
          <a:prstGeom prst="rect">
            <a:avLst/>
          </a:prstGeom>
        </p:spPr>
      </p:pic>
    </p:spTree>
    <p:extLst>
      <p:ext uri="{BB962C8B-B14F-4D97-AF65-F5344CB8AC3E}">
        <p14:creationId xmlns:p14="http://schemas.microsoft.com/office/powerpoint/2010/main" val="1233315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solidFill>
                  <a:srgbClr val="FF0000"/>
                </a:solidFill>
              </a:rPr>
              <a:t>Tiếp cận bệnh tủy sống</a:t>
            </a:r>
          </a:p>
        </p:txBody>
      </p:sp>
      <p:sp>
        <p:nvSpPr>
          <p:cNvPr id="3" name="Content Placeholder 2"/>
          <p:cNvSpPr>
            <a:spLocks noGrp="1"/>
          </p:cNvSpPr>
          <p:nvPr>
            <p:ph sz="half" idx="1"/>
          </p:nvPr>
        </p:nvSpPr>
        <p:spPr/>
        <p:txBody>
          <a:bodyPr/>
          <a:lstStyle/>
          <a:p>
            <a:pPr marL="0" indent="0">
              <a:buNone/>
            </a:pPr>
            <a:r>
              <a:rPr lang="en-US" sz="2400" dirty="0">
                <a:solidFill>
                  <a:srgbClr val="FF0000"/>
                </a:solidFill>
              </a:rPr>
              <a:t>1. </a:t>
            </a:r>
            <a:r>
              <a:rPr lang="vi-VN" sz="2400" dirty="0">
                <a:solidFill>
                  <a:srgbClr val="FF0000"/>
                </a:solidFill>
              </a:rPr>
              <a:t>Định vị tổn thương theo chiều dọc: tổn thương nằm tại mức nào của tủy? </a:t>
            </a:r>
            <a:r>
              <a:rPr lang="vi-VN" sz="2400" dirty="0"/>
              <a:t>Dựa vào: </a:t>
            </a:r>
          </a:p>
          <a:p>
            <a:r>
              <a:rPr lang="vi-VN" sz="2400" dirty="0"/>
              <a:t>Liệt tứ chi hay liệt hai chi dưới.</a:t>
            </a:r>
          </a:p>
          <a:p>
            <a:r>
              <a:rPr lang="vi-VN" sz="2400" dirty="0"/>
              <a:t>Triệu chứng mất cảm giác theo khoanh.</a:t>
            </a:r>
          </a:p>
          <a:p>
            <a:r>
              <a:rPr lang="vi-VN" sz="2400" dirty="0"/>
              <a:t>Triệu chứng tại cột sống: đau, gù vẹo...</a:t>
            </a:r>
          </a:p>
          <a:p>
            <a:r>
              <a:rPr lang="vi-VN" sz="2400" dirty="0"/>
              <a:t>Triệu chứng rễ (đau, giảm hay mất cảm giác, teo cơ)</a:t>
            </a:r>
          </a:p>
          <a:p>
            <a:endParaRPr lang="vi-VN" dirty="0"/>
          </a:p>
        </p:txBody>
      </p:sp>
      <p:pic>
        <p:nvPicPr>
          <p:cNvPr id="614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35515" y="1199213"/>
            <a:ext cx="3837482" cy="480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6335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solidFill>
                  <a:srgbClr val="FF0000"/>
                </a:solidFill>
              </a:rPr>
              <a:t>Tiếp cận bệnh tủy sống</a:t>
            </a:r>
          </a:p>
        </p:txBody>
      </p:sp>
      <p:sp>
        <p:nvSpPr>
          <p:cNvPr id="3" name="Content Placeholder 2"/>
          <p:cNvSpPr>
            <a:spLocks noGrp="1"/>
          </p:cNvSpPr>
          <p:nvPr>
            <p:ph sz="half" idx="1"/>
          </p:nvPr>
        </p:nvSpPr>
        <p:spPr/>
        <p:txBody>
          <a:bodyPr/>
          <a:lstStyle/>
          <a:p>
            <a:pPr marL="0" indent="0">
              <a:buNone/>
            </a:pPr>
            <a:r>
              <a:rPr lang="en-US" sz="2000" dirty="0">
                <a:solidFill>
                  <a:srgbClr val="FF0000"/>
                </a:solidFill>
              </a:rPr>
              <a:t>2. </a:t>
            </a:r>
            <a:r>
              <a:rPr lang="vi-VN" sz="2000" dirty="0">
                <a:solidFill>
                  <a:srgbClr val="FF0000"/>
                </a:solidFill>
              </a:rPr>
              <a:t>Định vị tổn thương theo chiều ngang</a:t>
            </a:r>
            <a:r>
              <a:rPr lang="vi-VN" sz="2000" dirty="0"/>
              <a:t>: </a:t>
            </a:r>
          </a:p>
          <a:p>
            <a:pPr algn="just">
              <a:buFont typeface="Wingdings" pitchFamily="2" charset="2"/>
              <a:buChar char="ü"/>
            </a:pPr>
            <a:r>
              <a:rPr lang="vi-VN" sz="2000" dirty="0">
                <a:solidFill>
                  <a:schemeClr val="tx1"/>
                </a:solidFill>
              </a:rPr>
              <a:t>Tổn thương tủy hoàn toàn (cắt ngang tủy)</a:t>
            </a:r>
          </a:p>
          <a:p>
            <a:pPr algn="just">
              <a:buFont typeface="Wingdings" pitchFamily="2" charset="2"/>
              <a:buChar char="ü"/>
            </a:pPr>
            <a:r>
              <a:rPr lang="vi-VN" sz="2000" dirty="0">
                <a:solidFill>
                  <a:schemeClr val="tx1"/>
                </a:solidFill>
              </a:rPr>
              <a:t>Tổn thương 2/3 trước tủy (hội chứng động mạch tủy sống trước)</a:t>
            </a:r>
          </a:p>
          <a:p>
            <a:pPr algn="just">
              <a:buFont typeface="Wingdings" pitchFamily="2" charset="2"/>
              <a:buChar char="ü"/>
            </a:pPr>
            <a:r>
              <a:rPr lang="vi-VN" sz="2000" dirty="0">
                <a:solidFill>
                  <a:schemeClr val="tx1"/>
                </a:solidFill>
              </a:rPr>
              <a:t>Tổn thương cột sau</a:t>
            </a:r>
          </a:p>
          <a:p>
            <a:pPr algn="just">
              <a:buFont typeface="Wingdings" pitchFamily="2" charset="2"/>
              <a:buChar char="ü"/>
            </a:pPr>
            <a:r>
              <a:rPr lang="vi-VN" sz="2000" dirty="0">
                <a:solidFill>
                  <a:schemeClr val="tx1"/>
                </a:solidFill>
              </a:rPr>
              <a:t>Tổn thương nửa tủy (hội chứng Brown Sequard)</a:t>
            </a:r>
          </a:p>
          <a:p>
            <a:pPr algn="just">
              <a:buFont typeface="Wingdings" pitchFamily="2" charset="2"/>
              <a:buChar char="ü"/>
            </a:pPr>
            <a:r>
              <a:rPr lang="vi-VN" sz="2000" dirty="0">
                <a:solidFill>
                  <a:schemeClr val="tx1"/>
                </a:solidFill>
              </a:rPr>
              <a:t>Tổn thương trung tâm tủy (rỗng ống tủy)</a:t>
            </a:r>
          </a:p>
          <a:p>
            <a:pPr algn="just">
              <a:buFont typeface="Wingdings" pitchFamily="2" charset="2"/>
              <a:buChar char="ü"/>
            </a:pPr>
            <a:r>
              <a:rPr lang="vi-VN" sz="2000" dirty="0">
                <a:solidFill>
                  <a:schemeClr val="tx1"/>
                </a:solidFill>
              </a:rPr>
              <a:t>Kết hợp tổn thương tế bào sừng trước và bó tháp (ALS: xơ cứng cột bên teo cơ)</a:t>
            </a:r>
          </a:p>
          <a:p>
            <a:pPr algn="just">
              <a:buFont typeface="Wingdings" pitchFamily="2" charset="2"/>
              <a:buChar char="ü"/>
            </a:pPr>
            <a:r>
              <a:rPr lang="vi-VN" sz="2000" dirty="0">
                <a:solidFill>
                  <a:schemeClr val="tx1"/>
                </a:solidFill>
              </a:rPr>
              <a:t>Tổn thương tủy do chèn ép hay không chèn ép. Nếu do chèn ép thì tổn thương từ trong tủy hay từ ngoài tủy. </a:t>
            </a:r>
          </a:p>
          <a:p>
            <a:pPr algn="just">
              <a:buFont typeface="Wingdings" pitchFamily="2" charset="2"/>
              <a:buChar char="ü"/>
            </a:pPr>
            <a:endParaRPr lang="vi-VN" sz="2000" dirty="0"/>
          </a:p>
          <a:p>
            <a:pPr marL="0" indent="0" algn="just">
              <a:buNone/>
            </a:pPr>
            <a:endParaRPr lang="vi-VN" sz="2000" dirty="0"/>
          </a:p>
        </p:txBody>
      </p:sp>
      <p:pic>
        <p:nvPicPr>
          <p:cNvPr id="7170"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430780" y="1094282"/>
            <a:ext cx="4557010" cy="523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1191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dirty="0"/>
          </a:p>
        </p:txBody>
      </p:sp>
      <p:pic>
        <p:nvPicPr>
          <p:cNvPr id="8194"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049311" y="1334125"/>
            <a:ext cx="4497050" cy="508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475751" y="1409076"/>
            <a:ext cx="4497049" cy="4766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124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3136-3718-4EA0-B16F-593CD9B6B3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3A46C41-0A78-4CBA-9900-70112DA22B7C}"/>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8E8A6B98-DB10-4528-B95F-C22A77D317B5}"/>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2E39DEAF-DD8F-4CDC-A505-BB87F82A8E2F}"/>
              </a:ext>
            </a:extLst>
          </p:cNvPr>
          <p:cNvPicPr>
            <a:picLocks noChangeAspect="1"/>
          </p:cNvPicPr>
          <p:nvPr/>
        </p:nvPicPr>
        <p:blipFill>
          <a:blip r:embed="rId2"/>
          <a:stretch>
            <a:fillRect/>
          </a:stretch>
        </p:blipFill>
        <p:spPr>
          <a:xfrm>
            <a:off x="-41554" y="158751"/>
            <a:ext cx="12275107" cy="6590805"/>
          </a:xfrm>
          <a:prstGeom prst="rect">
            <a:avLst/>
          </a:prstGeom>
        </p:spPr>
      </p:pic>
    </p:spTree>
    <p:extLst>
      <p:ext uri="{BB962C8B-B14F-4D97-AF65-F5344CB8AC3E}">
        <p14:creationId xmlns:p14="http://schemas.microsoft.com/office/powerpoint/2010/main" val="1280761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0D17B-DA31-4F33-8E35-409A30C2E1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C73A25-897A-48D6-A1B5-7BB6D55A6A29}"/>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2C8E160E-0C98-40C7-A858-677CD44BF7E6}"/>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5FCE7309-2E57-43F6-AB2A-E81C43D43481}"/>
              </a:ext>
            </a:extLst>
          </p:cNvPr>
          <p:cNvPicPr>
            <a:picLocks noChangeAspect="1"/>
          </p:cNvPicPr>
          <p:nvPr/>
        </p:nvPicPr>
        <p:blipFill>
          <a:blip r:embed="rId2"/>
          <a:stretch>
            <a:fillRect/>
          </a:stretch>
        </p:blipFill>
        <p:spPr>
          <a:xfrm>
            <a:off x="2256889" y="918812"/>
            <a:ext cx="7678222" cy="5020376"/>
          </a:xfrm>
          <a:prstGeom prst="rect">
            <a:avLst/>
          </a:prstGeom>
        </p:spPr>
      </p:pic>
    </p:spTree>
    <p:extLst>
      <p:ext uri="{BB962C8B-B14F-4D97-AF65-F5344CB8AC3E}">
        <p14:creationId xmlns:p14="http://schemas.microsoft.com/office/powerpoint/2010/main" val="3854852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28BA-72BD-446B-AC06-B01AE0EDA7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53C9CA-FE96-49E9-BE4F-0F93B4F5B80F}"/>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4D255189-DE2B-47A6-9312-56DD75B4AB92}"/>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84C6C8D0-5CFE-4A31-9D42-275F670B358F}"/>
              </a:ext>
            </a:extLst>
          </p:cNvPr>
          <p:cNvPicPr>
            <a:picLocks noChangeAspect="1"/>
          </p:cNvPicPr>
          <p:nvPr/>
        </p:nvPicPr>
        <p:blipFill>
          <a:blip r:embed="rId2"/>
          <a:stretch>
            <a:fillRect/>
          </a:stretch>
        </p:blipFill>
        <p:spPr>
          <a:xfrm>
            <a:off x="707287" y="1563732"/>
            <a:ext cx="10574226" cy="4086795"/>
          </a:xfrm>
          <a:prstGeom prst="rect">
            <a:avLst/>
          </a:prstGeom>
        </p:spPr>
      </p:pic>
    </p:spTree>
    <p:extLst>
      <p:ext uri="{BB962C8B-B14F-4D97-AF65-F5344CB8AC3E}">
        <p14:creationId xmlns:p14="http://schemas.microsoft.com/office/powerpoint/2010/main" val="1645866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solidFill>
                  <a:srgbClr val="FF0000"/>
                </a:solidFill>
              </a:rPr>
              <a:t>Tiếp cận bệnh tủy sống</a:t>
            </a:r>
          </a:p>
        </p:txBody>
      </p:sp>
      <p:sp>
        <p:nvSpPr>
          <p:cNvPr id="3" name="Content Placeholder 2"/>
          <p:cNvSpPr>
            <a:spLocks noGrp="1"/>
          </p:cNvSpPr>
          <p:nvPr>
            <p:ph idx="1"/>
          </p:nvPr>
        </p:nvSpPr>
        <p:spPr/>
        <p:txBody>
          <a:bodyPr/>
          <a:lstStyle/>
          <a:p>
            <a:pPr marL="0" indent="0">
              <a:buNone/>
            </a:pPr>
            <a:r>
              <a:rPr lang="en-US" sz="2000" dirty="0">
                <a:solidFill>
                  <a:srgbClr val="FF0000"/>
                </a:solidFill>
              </a:rPr>
              <a:t>3. </a:t>
            </a:r>
            <a:r>
              <a:rPr lang="vi-VN" sz="2000" dirty="0">
                <a:solidFill>
                  <a:srgbClr val="FF0000"/>
                </a:solidFill>
              </a:rPr>
              <a:t>Nguyên nhân: </a:t>
            </a:r>
          </a:p>
          <a:p>
            <a:pPr>
              <a:buFont typeface="Wingdings" pitchFamily="2" charset="2"/>
              <a:buChar char="ü"/>
            </a:pPr>
            <a:r>
              <a:rPr lang="vi-VN" sz="2000" dirty="0"/>
              <a:t>Bệnh cột sống: chấn thương, thoát vị đĩa đệm, u nguyên phát hoặc di căn, lao...</a:t>
            </a:r>
          </a:p>
          <a:p>
            <a:pPr>
              <a:buFont typeface="Wingdings" pitchFamily="2" charset="2"/>
              <a:buChar char="ü"/>
            </a:pPr>
            <a:r>
              <a:rPr lang="vi-VN" sz="2000" dirty="0"/>
              <a:t>Bệnh màng tủy: áp xe ngoài màng tủy, u </a:t>
            </a:r>
          </a:p>
          <a:p>
            <a:pPr>
              <a:buFont typeface="Wingdings" pitchFamily="2" charset="2"/>
              <a:buChar char="ü"/>
            </a:pPr>
            <a:r>
              <a:rPr lang="vi-VN" sz="2000" dirty="0"/>
              <a:t>Bệnh của tủy:</a:t>
            </a:r>
          </a:p>
          <a:p>
            <a:r>
              <a:rPr lang="vi-VN" sz="2000" dirty="0"/>
              <a:t>Do phát triển: rỗng ống tủy...                          </a:t>
            </a:r>
          </a:p>
          <a:p>
            <a:r>
              <a:rPr lang="vi-VN" sz="2000" dirty="0"/>
              <a:t>Bệnh thoái hóa: bệnh neuron vận động, liệt cứng hai chi dưới di truyền,...</a:t>
            </a:r>
          </a:p>
          <a:p>
            <a:r>
              <a:rPr lang="vi-VN" sz="2000" dirty="0"/>
              <a:t>Viêm: viêm tủy cắt ngang, xơ cứng rải rác (MS), Viêm tủy thị thần kinh (NMO)...</a:t>
            </a:r>
          </a:p>
          <a:p>
            <a:r>
              <a:rPr lang="vi-VN" sz="2000" dirty="0"/>
              <a:t>Nhiễm trùng: vi trùng (lao, giang mai), virus (HIV, VZV, HSV, EBV, polio), kí sinh trùng (Toxoplasmosis, Schistosomiasis).</a:t>
            </a:r>
          </a:p>
          <a:p>
            <a:r>
              <a:rPr lang="vi-VN" sz="2000" dirty="0"/>
              <a:t>Chuyển hóa: thiếu Vitamin B12, Vit E, đồng,...</a:t>
            </a:r>
          </a:p>
          <a:p>
            <a:r>
              <a:rPr lang="vi-VN" sz="2000" dirty="0"/>
              <a:t>Mạch máu: viêm mạch, nhồi máu tủy, xuất huyết màng tủy - tủy,...</a:t>
            </a:r>
          </a:p>
          <a:p>
            <a:r>
              <a:rPr lang="vi-VN" sz="2000" dirty="0"/>
              <a:t>Do vật lý: phóng xạ...</a:t>
            </a:r>
          </a:p>
          <a:p>
            <a:r>
              <a:rPr lang="vi-VN" sz="2000" dirty="0"/>
              <a:t>Cận ung thư</a:t>
            </a:r>
          </a:p>
          <a:p>
            <a:endParaRPr lang="vi-VN" sz="2000" dirty="0"/>
          </a:p>
        </p:txBody>
      </p:sp>
    </p:spTree>
    <p:extLst>
      <p:ext uri="{BB962C8B-B14F-4D97-AF65-F5344CB8AC3E}">
        <p14:creationId xmlns:p14="http://schemas.microsoft.com/office/powerpoint/2010/main" val="2433813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4000" dirty="0">
                <a:effectLst/>
              </a:rPr>
              <a:t>Mục tiêu học tập </a:t>
            </a:r>
            <a:endParaRPr lang="vi-VN" sz="4000" dirty="0"/>
          </a:p>
        </p:txBody>
      </p:sp>
      <p:sp>
        <p:nvSpPr>
          <p:cNvPr id="3" name="Content Placeholder 2"/>
          <p:cNvSpPr>
            <a:spLocks noGrp="1"/>
          </p:cNvSpPr>
          <p:nvPr>
            <p:ph idx="1"/>
          </p:nvPr>
        </p:nvSpPr>
        <p:spPr>
          <a:xfrm>
            <a:off x="861237" y="1268740"/>
            <a:ext cx="9973340" cy="4600432"/>
          </a:xfrm>
        </p:spPr>
        <p:txBody>
          <a:bodyPr/>
          <a:lstStyle/>
          <a:p>
            <a:pPr marL="651510" indent="-514350" algn="just">
              <a:lnSpc>
                <a:spcPct val="150000"/>
              </a:lnSpc>
              <a:buFont typeface="+mj-lt"/>
              <a:buAutoNum type="arabicPeriod"/>
            </a:pPr>
            <a:r>
              <a:rPr lang="vi-VN" dirty="0"/>
              <a:t>Phân tích được các triệu chứng cảm giác liên quan đến tổn thương các vị trí cụ thể trên đường dẫn truyền cảm giác.</a:t>
            </a:r>
          </a:p>
          <a:p>
            <a:pPr marL="651510" indent="-514350" algn="just">
              <a:lnSpc>
                <a:spcPct val="150000"/>
              </a:lnSpc>
              <a:buFont typeface="+mj-lt"/>
              <a:buAutoNum type="arabicPeriod"/>
            </a:pPr>
            <a:r>
              <a:rPr lang="vi-VN" dirty="0"/>
              <a:t>Xác định được vị trí tổn thương tủy sống theo chiều dọc và chiều ngang.</a:t>
            </a:r>
          </a:p>
          <a:p>
            <a:pPr marL="651510" indent="-514350" algn="just">
              <a:lnSpc>
                <a:spcPct val="150000"/>
              </a:lnSpc>
              <a:buFont typeface="+mj-lt"/>
              <a:buAutoNum type="arabicPeriod"/>
            </a:pPr>
            <a:r>
              <a:rPr lang="vi-VN" dirty="0"/>
              <a:t>Chẩn đoán và điều trị được các nhóm bệnh tủy phổ biến: bệnh tủy do chèn ép, bệnh tủy do viêm, bệnh mạch máu tủy.</a:t>
            </a:r>
          </a:p>
        </p:txBody>
      </p:sp>
      <p:pic>
        <p:nvPicPr>
          <p:cNvPr id="4" name="Picture 3">
            <a:extLst>
              <a:ext uri="{FF2B5EF4-FFF2-40B4-BE49-F238E27FC236}">
                <a16:creationId xmlns:a16="http://schemas.microsoft.com/office/drawing/2014/main" id="{BB030B8F-7414-4207-9520-B4F5B3C5EFE8}"/>
              </a:ext>
            </a:extLst>
          </p:cNvPr>
          <p:cNvPicPr>
            <a:picLocks noChangeAspect="1"/>
          </p:cNvPicPr>
          <p:nvPr/>
        </p:nvPicPr>
        <p:blipFill>
          <a:blip r:embed="rId3"/>
          <a:stretch>
            <a:fillRect/>
          </a:stretch>
        </p:blipFill>
        <p:spPr>
          <a:xfrm>
            <a:off x="10747123" y="9639"/>
            <a:ext cx="1444877" cy="1335140"/>
          </a:xfrm>
          <a:prstGeom prst="rect">
            <a:avLst/>
          </a:prstGeom>
        </p:spPr>
      </p:pic>
    </p:spTree>
    <p:extLst>
      <p:ext uri="{BB962C8B-B14F-4D97-AF65-F5344CB8AC3E}">
        <p14:creationId xmlns:p14="http://schemas.microsoft.com/office/powerpoint/2010/main" val="1198466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FF58E-A297-417D-8683-1F45FE69438D}"/>
              </a:ext>
            </a:extLst>
          </p:cNvPr>
          <p:cNvSpPr>
            <a:spLocks noGrp="1"/>
          </p:cNvSpPr>
          <p:nvPr>
            <p:ph type="title"/>
          </p:nvPr>
        </p:nvSpPr>
        <p:spPr/>
        <p:txBody>
          <a:bodyPr/>
          <a:lstStyle/>
          <a:p>
            <a:r>
              <a:rPr lang="en-US" sz="4000" dirty="0"/>
              <a:t>Q5</a:t>
            </a:r>
          </a:p>
        </p:txBody>
      </p:sp>
      <p:sp>
        <p:nvSpPr>
          <p:cNvPr id="3" name="Content Placeholder 2">
            <a:extLst>
              <a:ext uri="{FF2B5EF4-FFF2-40B4-BE49-F238E27FC236}">
                <a16:creationId xmlns:a16="http://schemas.microsoft.com/office/drawing/2014/main" id="{BB3A5721-1FB0-431F-B578-6CD6C219EC71}"/>
              </a:ext>
            </a:extLst>
          </p:cNvPr>
          <p:cNvSpPr>
            <a:spLocks noGrp="1"/>
          </p:cNvSpPr>
          <p:nvPr>
            <p:ph idx="1"/>
          </p:nvPr>
        </p:nvSpPr>
        <p:spPr>
          <a:xfrm>
            <a:off x="609600" y="1295400"/>
            <a:ext cx="10160000" cy="5029200"/>
          </a:xfrm>
        </p:spPr>
        <p:txBody>
          <a:bodyPr/>
          <a:lstStyle/>
          <a:p>
            <a:pPr marL="514350" indent="-514350">
              <a:buFont typeface="+mj-lt"/>
              <a:buAutoNum type="arabicPeriod"/>
            </a:pPr>
            <a:r>
              <a:rPr lang="vi-VN" sz="3200" dirty="0">
                <a:solidFill>
                  <a:srgbClr val="FF0000"/>
                </a:solidFill>
              </a:rPr>
              <a:t>Định vị tổn thương theo chiều dọc?</a:t>
            </a:r>
          </a:p>
          <a:p>
            <a:pPr marL="514350" indent="-514350">
              <a:buFont typeface="+mj-lt"/>
              <a:buAutoNum type="arabicPeriod"/>
            </a:pPr>
            <a:r>
              <a:rPr lang="vi-VN" sz="3200" dirty="0">
                <a:solidFill>
                  <a:srgbClr val="FF0000"/>
                </a:solidFill>
              </a:rPr>
              <a:t>Định vị tổn thương theo chiều ngang?</a:t>
            </a:r>
          </a:p>
          <a:p>
            <a:pPr marL="514350" indent="-514350">
              <a:buFont typeface="+mj-lt"/>
              <a:buAutoNum type="arabicPeriod"/>
            </a:pPr>
            <a:r>
              <a:rPr lang="vi-VN" sz="3200" dirty="0">
                <a:solidFill>
                  <a:srgbClr val="FF0000"/>
                </a:solidFill>
              </a:rPr>
              <a:t>Căn nguyên nghĩ nhiều nhất ở bệnh nhân này là gì?</a:t>
            </a:r>
          </a:p>
          <a:p>
            <a:pPr marL="514350" indent="-514350">
              <a:buFont typeface="+mj-lt"/>
              <a:buAutoNum type="arabicPeriod"/>
            </a:pPr>
            <a:endParaRPr lang="en-US" sz="3200" dirty="0">
              <a:solidFill>
                <a:srgbClr val="FF0000"/>
              </a:solidFill>
            </a:endParaRPr>
          </a:p>
        </p:txBody>
      </p:sp>
      <p:pic>
        <p:nvPicPr>
          <p:cNvPr id="4" name="Picture 3">
            <a:extLst>
              <a:ext uri="{FF2B5EF4-FFF2-40B4-BE49-F238E27FC236}">
                <a16:creationId xmlns:a16="http://schemas.microsoft.com/office/drawing/2014/main" id="{EF69A2D6-4F0F-4EA3-B5C0-423250E8E22A}"/>
              </a:ext>
            </a:extLst>
          </p:cNvPr>
          <p:cNvPicPr>
            <a:picLocks noChangeAspect="1"/>
          </p:cNvPicPr>
          <p:nvPr/>
        </p:nvPicPr>
        <p:blipFill>
          <a:blip r:embed="rId3"/>
          <a:stretch>
            <a:fillRect/>
          </a:stretch>
        </p:blipFill>
        <p:spPr>
          <a:xfrm>
            <a:off x="10747123" y="9639"/>
            <a:ext cx="1444877" cy="1335140"/>
          </a:xfrm>
          <a:prstGeom prst="rect">
            <a:avLst/>
          </a:prstGeom>
        </p:spPr>
      </p:pic>
    </p:spTree>
    <p:extLst>
      <p:ext uri="{BB962C8B-B14F-4D97-AF65-F5344CB8AC3E}">
        <p14:creationId xmlns:p14="http://schemas.microsoft.com/office/powerpoint/2010/main" val="2437247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GIẢI THÍCH</a:t>
            </a:r>
            <a:endParaRPr lang="vi-VN" dirty="0"/>
          </a:p>
        </p:txBody>
      </p:sp>
      <p:sp>
        <p:nvSpPr>
          <p:cNvPr id="3" name="Content Placeholder 2"/>
          <p:cNvSpPr>
            <a:spLocks noGrp="1"/>
          </p:cNvSpPr>
          <p:nvPr>
            <p:ph idx="1"/>
          </p:nvPr>
        </p:nvSpPr>
        <p:spPr>
          <a:xfrm>
            <a:off x="609600" y="1295399"/>
            <a:ext cx="10972800" cy="5405203"/>
          </a:xfrm>
        </p:spPr>
        <p:txBody>
          <a:bodyPr/>
          <a:lstStyle/>
          <a:p>
            <a:pPr marL="0" indent="0" algn="just">
              <a:buNone/>
            </a:pPr>
            <a:r>
              <a:rPr lang="en-US" dirty="0">
                <a:solidFill>
                  <a:srgbClr val="FF0000"/>
                </a:solidFill>
              </a:rPr>
              <a:t>1</a:t>
            </a:r>
            <a:r>
              <a:rPr lang="en-US" sz="2400" dirty="0">
                <a:solidFill>
                  <a:srgbClr val="FF0000"/>
                </a:solidFill>
              </a:rPr>
              <a:t>. </a:t>
            </a:r>
            <a:r>
              <a:rPr lang="vi-VN" sz="2400" dirty="0">
                <a:solidFill>
                  <a:srgbClr val="FF0000"/>
                </a:solidFill>
              </a:rPr>
              <a:t>Định vị tổn thương theo chiều dọc</a:t>
            </a:r>
            <a:r>
              <a:rPr lang="vi-VN" sz="2400" dirty="0"/>
              <a:t>: tủy sống ngực D4. Bệnh nhân giảm cảm giác sờ đau từ ngang hai vú trở xuống.</a:t>
            </a:r>
          </a:p>
          <a:p>
            <a:pPr marL="0" indent="0" algn="just">
              <a:buNone/>
            </a:pPr>
            <a:r>
              <a:rPr lang="en-US" sz="2400" dirty="0">
                <a:solidFill>
                  <a:srgbClr val="FF0000"/>
                </a:solidFill>
              </a:rPr>
              <a:t>2. </a:t>
            </a:r>
            <a:r>
              <a:rPr lang="vi-VN" sz="2400" dirty="0">
                <a:solidFill>
                  <a:srgbClr val="FF0000"/>
                </a:solidFill>
              </a:rPr>
              <a:t>Định vị tổn thương theo chiều ngang</a:t>
            </a:r>
            <a:r>
              <a:rPr lang="vi-VN" sz="2400" dirty="0"/>
              <a:t>: tổn thương tủy hoàn toàn.</a:t>
            </a:r>
          </a:p>
          <a:p>
            <a:pPr marL="0" indent="0" algn="just">
              <a:buNone/>
            </a:pPr>
            <a:r>
              <a:rPr lang="vi-VN" sz="2400" dirty="0"/>
              <a:t>Giảm cảm giác sờ từ ngang hai vú trở xuống hai bàn chân → bó gai đồi thị trước hai bên (cột trước).</a:t>
            </a:r>
          </a:p>
          <a:p>
            <a:pPr marL="0" indent="0" algn="just">
              <a:buNone/>
            </a:pPr>
            <a:r>
              <a:rPr lang="vi-VN" sz="2400" dirty="0"/>
              <a:t>Giảm cảm giác đau từ ngang hai vú xuống hai bàn chân → bó gai đồi thị bên hai bên (cột bên).</a:t>
            </a:r>
          </a:p>
          <a:p>
            <a:pPr marL="0" indent="0" algn="just">
              <a:buNone/>
            </a:pPr>
            <a:r>
              <a:rPr lang="vi-VN" sz="2400" dirty="0"/>
              <a:t>Giảm cảm giác định vị ngón, vị thế khớp, rung âm thoa hai chân → cột sau hai bên (cột sau).</a:t>
            </a:r>
          </a:p>
          <a:p>
            <a:pPr marL="0" indent="0" algn="just">
              <a:buNone/>
            </a:pPr>
            <a:r>
              <a:rPr lang="vi-VN" sz="2400" dirty="0"/>
              <a:t>Yếu hai chân → bó tháp hai bên (cột bên).</a:t>
            </a:r>
          </a:p>
          <a:p>
            <a:pPr marL="0" indent="0" algn="just">
              <a:buNone/>
            </a:pPr>
            <a:r>
              <a:rPr lang="vi-VN" sz="2400" dirty="0">
                <a:solidFill>
                  <a:srgbClr val="FF0000"/>
                </a:solidFill>
              </a:rPr>
              <a:t>3. Căn nguyên</a:t>
            </a:r>
            <a:r>
              <a:rPr lang="vi-VN" sz="2400" dirty="0"/>
              <a:t> nghĩ nhiều nhất ở bệnh nhân này là viêm tủy. Bệnh nhân có tiền căn nhiễm siêu vi hai tuần trước khi xuất hiện các triệu chứng giảm cảm giác và yếu hai chân, tiền căn không ghi nhận bất thường.</a:t>
            </a:r>
          </a:p>
          <a:p>
            <a:pPr marL="0" indent="0" algn="just">
              <a:buNone/>
            </a:pPr>
            <a:endParaRPr lang="vi-VN" sz="24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7375" y="0"/>
            <a:ext cx="1444625" cy="133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39019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3600" dirty="0"/>
              <a:t>Q</a:t>
            </a:r>
            <a:r>
              <a:rPr lang="en-US" sz="3600" dirty="0"/>
              <a:t>6</a:t>
            </a:r>
            <a:endParaRPr lang="vi-VN" sz="3600" dirty="0"/>
          </a:p>
        </p:txBody>
      </p:sp>
      <p:sp>
        <p:nvSpPr>
          <p:cNvPr id="3" name="Content Placeholder 2"/>
          <p:cNvSpPr>
            <a:spLocks noGrp="1"/>
          </p:cNvSpPr>
          <p:nvPr>
            <p:ph idx="1"/>
          </p:nvPr>
        </p:nvSpPr>
        <p:spPr/>
        <p:txBody>
          <a:bodyPr/>
          <a:lstStyle/>
          <a:p>
            <a:pPr marL="0" indent="0">
              <a:lnSpc>
                <a:spcPct val="150000"/>
              </a:lnSpc>
              <a:buNone/>
            </a:pPr>
            <a:r>
              <a:rPr lang="vi-VN" sz="4000" dirty="0">
                <a:solidFill>
                  <a:srgbClr val="FF0000"/>
                </a:solidFill>
              </a:rPr>
              <a:t>Hãy đề nghị các cận lâm sàng để chẩn đoán xác định bệnh?</a:t>
            </a:r>
          </a:p>
          <a:p>
            <a:pPr marL="0" indent="0">
              <a:lnSpc>
                <a:spcPct val="150000"/>
              </a:lnSpc>
              <a:buNone/>
            </a:pPr>
            <a:endParaRPr lang="vi-VN" sz="4000" dirty="0">
              <a:solidFill>
                <a:srgbClr val="FF0000"/>
              </a:solidFill>
            </a:endParaRPr>
          </a:p>
        </p:txBody>
      </p:sp>
    </p:spTree>
    <p:extLst>
      <p:ext uri="{BB962C8B-B14F-4D97-AF65-F5344CB8AC3E}">
        <p14:creationId xmlns:p14="http://schemas.microsoft.com/office/powerpoint/2010/main" val="2240586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Giải thích</a:t>
            </a:r>
          </a:p>
        </p:txBody>
      </p:sp>
      <p:sp>
        <p:nvSpPr>
          <p:cNvPr id="3" name="Content Placeholder 2"/>
          <p:cNvSpPr>
            <a:spLocks noGrp="1"/>
          </p:cNvSpPr>
          <p:nvPr>
            <p:ph idx="1"/>
          </p:nvPr>
        </p:nvSpPr>
        <p:spPr/>
        <p:txBody>
          <a:bodyPr/>
          <a:lstStyle/>
          <a:p>
            <a:pPr marL="0" indent="0">
              <a:buNone/>
            </a:pPr>
            <a:r>
              <a:rPr lang="vi-VN" dirty="0">
                <a:solidFill>
                  <a:srgbClr val="FF0000"/>
                </a:solidFill>
              </a:rPr>
              <a:t>Cận lâm sàng chẩn đoán xác định và tìm nguyên nhân gây bệnh:</a:t>
            </a:r>
          </a:p>
          <a:p>
            <a:r>
              <a:rPr lang="vi-VN" dirty="0"/>
              <a:t>MRI cột sống ngực</a:t>
            </a:r>
          </a:p>
          <a:p>
            <a:r>
              <a:rPr lang="vi-VN" dirty="0"/>
              <a:t>Chọc dò dịch não tủy: sinh hóa, tế bào, PCR lao, soi tìm nấm, kí sinh trùng, tìm oligoclonal band.</a:t>
            </a:r>
          </a:p>
          <a:p>
            <a:r>
              <a:rPr lang="vi-VN" dirty="0"/>
              <a:t>Anti NMO antibody.</a:t>
            </a:r>
          </a:p>
          <a:p>
            <a:r>
              <a:rPr lang="vi-VN" dirty="0"/>
              <a:t>TPHA, HIV, HbsAg, anti HCV.</a:t>
            </a:r>
          </a:p>
          <a:p>
            <a:r>
              <a:rPr lang="vi-VN" dirty="0"/>
              <a:t>Định lượng Vitamin B12.</a:t>
            </a:r>
          </a:p>
          <a:p>
            <a:endParaRPr lang="vi-VN" dirty="0"/>
          </a:p>
          <a:p>
            <a:endParaRPr lang="vi-VN" dirty="0"/>
          </a:p>
        </p:txBody>
      </p:sp>
    </p:spTree>
    <p:extLst>
      <p:ext uri="{BB962C8B-B14F-4D97-AF65-F5344CB8AC3E}">
        <p14:creationId xmlns:p14="http://schemas.microsoft.com/office/powerpoint/2010/main" val="2824072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effectLst/>
              </a:rPr>
              <a:t>CẬN LÂM SÀNG</a:t>
            </a:r>
            <a:endParaRPr lang="vi-VN" dirty="0"/>
          </a:p>
        </p:txBody>
      </p:sp>
      <p:sp>
        <p:nvSpPr>
          <p:cNvPr id="3" name="Content Placeholder 2"/>
          <p:cNvSpPr>
            <a:spLocks noGrp="1"/>
          </p:cNvSpPr>
          <p:nvPr>
            <p:ph idx="1"/>
          </p:nvPr>
        </p:nvSpPr>
        <p:spPr/>
        <p:txBody>
          <a:bodyPr>
            <a:normAutofit/>
          </a:bodyPr>
          <a:lstStyle/>
          <a:p>
            <a:pPr marL="137160" indent="0" algn="just">
              <a:buNone/>
            </a:pPr>
            <a:r>
              <a:rPr lang="vi-VN" i="1" dirty="0"/>
              <a:t>2. Chẩn đoán xác định:</a:t>
            </a:r>
            <a:endParaRPr lang="vi-VN" dirty="0"/>
          </a:p>
          <a:p>
            <a:r>
              <a:rPr lang="vi-VN" dirty="0"/>
              <a:t>Dịch não tủy: trong, không màu </a:t>
            </a:r>
          </a:p>
          <a:p>
            <a:r>
              <a:rPr lang="vi-VN" dirty="0"/>
              <a:t>Số lượng tế bào: 5 tế bào/mm3, hầu hết Lymphocyte, hồng cầu 0/mm3 </a:t>
            </a:r>
          </a:p>
          <a:p>
            <a:r>
              <a:rPr lang="vi-VN" dirty="0"/>
              <a:t>Protein/DNT: 60 mg% </a:t>
            </a:r>
          </a:p>
          <a:p>
            <a:r>
              <a:rPr lang="vi-VN" dirty="0"/>
              <a:t>Glucose DNT/máu: 80/108 mg% </a:t>
            </a:r>
          </a:p>
          <a:p>
            <a:r>
              <a:rPr lang="vi-VN" dirty="0"/>
              <a:t>Bilirubin 0 mg%</a:t>
            </a:r>
          </a:p>
          <a:p>
            <a:r>
              <a:rPr lang="vi-VN" dirty="0"/>
              <a:t>Clo 125.5 mmol/L </a:t>
            </a:r>
          </a:p>
          <a:p>
            <a:endParaRPr lang="vi-VN" dirty="0"/>
          </a:p>
          <a:p>
            <a:pPr marL="0" indent="0">
              <a:buNone/>
            </a:pPr>
            <a:endParaRPr lang="vi-VN" dirty="0"/>
          </a:p>
        </p:txBody>
      </p:sp>
      <p:pic>
        <p:nvPicPr>
          <p:cNvPr id="4" name="Picture 3">
            <a:extLst>
              <a:ext uri="{FF2B5EF4-FFF2-40B4-BE49-F238E27FC236}">
                <a16:creationId xmlns:a16="http://schemas.microsoft.com/office/drawing/2014/main" id="{91D4E570-2B0C-4136-A4F5-B9B9B8EBECE7}"/>
              </a:ext>
            </a:extLst>
          </p:cNvPr>
          <p:cNvPicPr>
            <a:picLocks noChangeAspect="1"/>
          </p:cNvPicPr>
          <p:nvPr/>
        </p:nvPicPr>
        <p:blipFill>
          <a:blip r:embed="rId3"/>
          <a:stretch>
            <a:fillRect/>
          </a:stretch>
        </p:blipFill>
        <p:spPr>
          <a:xfrm>
            <a:off x="10747123" y="9639"/>
            <a:ext cx="1444877" cy="1335140"/>
          </a:xfrm>
          <a:prstGeom prst="rect">
            <a:avLst/>
          </a:prstGeom>
        </p:spPr>
      </p:pic>
    </p:spTree>
    <p:extLst>
      <p:ext uri="{BB962C8B-B14F-4D97-AF65-F5344CB8AC3E}">
        <p14:creationId xmlns:p14="http://schemas.microsoft.com/office/powerpoint/2010/main" val="33920002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4000" dirty="0"/>
              <a:t>Q</a:t>
            </a:r>
            <a:r>
              <a:rPr lang="en-US" sz="4000" dirty="0"/>
              <a:t>7</a:t>
            </a:r>
            <a:endParaRPr lang="vi-VN" sz="4000"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7375" y="0"/>
            <a:ext cx="1444625" cy="133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half" idx="1"/>
          </p:nvPr>
        </p:nvSpPr>
        <p:spPr/>
        <p:txBody>
          <a:bodyPr/>
          <a:lstStyle/>
          <a:p>
            <a:r>
              <a:rPr lang="vi-VN" dirty="0">
                <a:solidFill>
                  <a:srgbClr val="FF0000"/>
                </a:solidFill>
              </a:rPr>
              <a:t>Hãy đọc phim MRI cột sống cổ, ngực?</a:t>
            </a:r>
          </a:p>
        </p:txBody>
      </p:sp>
      <p:pic>
        <p:nvPicPr>
          <p:cNvPr id="9218"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895474" y="1335088"/>
            <a:ext cx="3672591" cy="4562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DC80EB22-C744-41FD-929C-6C3E17EA2B6A}"/>
              </a:ext>
            </a:extLst>
          </p:cNvPr>
          <p:cNvPicPr>
            <a:picLocks noChangeAspect="1"/>
          </p:cNvPicPr>
          <p:nvPr/>
        </p:nvPicPr>
        <p:blipFill>
          <a:blip r:embed="rId5"/>
          <a:stretch>
            <a:fillRect/>
          </a:stretch>
        </p:blipFill>
        <p:spPr>
          <a:xfrm>
            <a:off x="1115545" y="3016696"/>
            <a:ext cx="3429479" cy="2772162"/>
          </a:xfrm>
          <a:prstGeom prst="rect">
            <a:avLst/>
          </a:prstGeom>
        </p:spPr>
      </p:pic>
    </p:spTree>
    <p:extLst>
      <p:ext uri="{BB962C8B-B14F-4D97-AF65-F5344CB8AC3E}">
        <p14:creationId xmlns:p14="http://schemas.microsoft.com/office/powerpoint/2010/main" val="328827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Các cận lâm sàng khác</a:t>
            </a:r>
          </a:p>
        </p:txBody>
      </p:sp>
      <p:sp>
        <p:nvSpPr>
          <p:cNvPr id="3" name="Content Placeholder 2"/>
          <p:cNvSpPr>
            <a:spLocks noGrp="1"/>
          </p:cNvSpPr>
          <p:nvPr>
            <p:ph idx="1"/>
          </p:nvPr>
        </p:nvSpPr>
        <p:spPr>
          <a:xfrm>
            <a:off x="609600" y="1295400"/>
            <a:ext cx="10160000" cy="5029200"/>
          </a:xfrm>
        </p:spPr>
        <p:txBody>
          <a:bodyPr/>
          <a:lstStyle/>
          <a:p>
            <a:r>
              <a:rPr lang="vi-VN" dirty="0"/>
              <a:t>Oligoclonal band dịch não tủy: bình thường.</a:t>
            </a:r>
          </a:p>
          <a:p>
            <a:r>
              <a:rPr lang="vi-VN" dirty="0"/>
              <a:t>Anti NMO antibody: bình thường.</a:t>
            </a:r>
          </a:p>
          <a:p>
            <a:r>
              <a:rPr lang="vi-VN" dirty="0"/>
              <a:t>TPHA, HIV, HbsAg, anti HCV: âm tính.</a:t>
            </a:r>
          </a:p>
          <a:p>
            <a:r>
              <a:rPr lang="vi-VN" dirty="0"/>
              <a:t>Định lượng Vitamin B12: bình thường.</a:t>
            </a:r>
          </a:p>
          <a:p>
            <a:endParaRPr lang="vi-VN" dirty="0"/>
          </a:p>
          <a:p>
            <a:endParaRPr lang="vi-VN" dirty="0"/>
          </a:p>
          <a:p>
            <a:endParaRPr lang="vi-VN" dirty="0"/>
          </a:p>
        </p:txBody>
      </p:sp>
      <p:pic>
        <p:nvPicPr>
          <p:cNvPr id="4" name="Picture 3">
            <a:extLst>
              <a:ext uri="{FF2B5EF4-FFF2-40B4-BE49-F238E27FC236}">
                <a16:creationId xmlns:a16="http://schemas.microsoft.com/office/drawing/2014/main" id="{D27308BB-5C38-43E9-9915-3C89DC8FA735}"/>
              </a:ext>
            </a:extLst>
          </p:cNvPr>
          <p:cNvPicPr>
            <a:picLocks noChangeAspect="1"/>
          </p:cNvPicPr>
          <p:nvPr/>
        </p:nvPicPr>
        <p:blipFill>
          <a:blip r:embed="rId3"/>
          <a:stretch>
            <a:fillRect/>
          </a:stretch>
        </p:blipFill>
        <p:spPr>
          <a:xfrm>
            <a:off x="10747123" y="9639"/>
            <a:ext cx="1444877" cy="1335140"/>
          </a:xfrm>
          <a:prstGeom prst="rect">
            <a:avLst/>
          </a:prstGeom>
        </p:spPr>
      </p:pic>
    </p:spTree>
    <p:extLst>
      <p:ext uri="{BB962C8B-B14F-4D97-AF65-F5344CB8AC3E}">
        <p14:creationId xmlns:p14="http://schemas.microsoft.com/office/powerpoint/2010/main" val="3019478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3600" dirty="0"/>
              <a:t>Q</a:t>
            </a:r>
            <a:r>
              <a:rPr lang="en-US" sz="3600" dirty="0"/>
              <a:t>8</a:t>
            </a:r>
            <a:endParaRPr lang="vi-VN" sz="3600" dirty="0"/>
          </a:p>
        </p:txBody>
      </p:sp>
      <p:sp>
        <p:nvSpPr>
          <p:cNvPr id="3" name="Content Placeholder 2"/>
          <p:cNvSpPr>
            <a:spLocks noGrp="1"/>
          </p:cNvSpPr>
          <p:nvPr>
            <p:ph idx="1"/>
          </p:nvPr>
        </p:nvSpPr>
        <p:spPr/>
        <p:txBody>
          <a:bodyPr/>
          <a:lstStyle/>
          <a:p>
            <a:r>
              <a:rPr lang="vi-VN" sz="3200" dirty="0">
                <a:solidFill>
                  <a:srgbClr val="FF0000"/>
                </a:solidFill>
              </a:rPr>
              <a:t>Chẩn đoán xác định?</a:t>
            </a:r>
          </a:p>
        </p:txBody>
      </p:sp>
    </p:spTree>
    <p:extLst>
      <p:ext uri="{BB962C8B-B14F-4D97-AF65-F5344CB8AC3E}">
        <p14:creationId xmlns:p14="http://schemas.microsoft.com/office/powerpoint/2010/main" val="40672720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Giải thích</a:t>
            </a:r>
          </a:p>
        </p:txBody>
      </p:sp>
      <p:sp>
        <p:nvSpPr>
          <p:cNvPr id="3" name="Content Placeholder 2"/>
          <p:cNvSpPr>
            <a:spLocks noGrp="1"/>
          </p:cNvSpPr>
          <p:nvPr>
            <p:ph idx="1"/>
          </p:nvPr>
        </p:nvSpPr>
        <p:spPr/>
        <p:txBody>
          <a:bodyPr/>
          <a:lstStyle/>
          <a:p>
            <a:r>
              <a:rPr lang="vi-VN" dirty="0"/>
              <a:t>Lâm sàng: viêm tủy cắt ngang, cấp tính. Tiền căn nhiễm siêu vi.</a:t>
            </a:r>
          </a:p>
          <a:p>
            <a:r>
              <a:rPr lang="vi-VN" dirty="0"/>
              <a:t>Cận lâm sàng: MRI cột sống ngực viêm tủy ngực D</a:t>
            </a:r>
            <a:r>
              <a:rPr lang="en-US" dirty="0"/>
              <a:t>2 – D5</a:t>
            </a:r>
            <a:r>
              <a:rPr lang="vi-VN" dirty="0"/>
              <a:t>, các xét nghiệm miễn dịch, nhiễm trùng và chọc dò dịch não tủy bình thường.</a:t>
            </a:r>
          </a:p>
          <a:p>
            <a:r>
              <a:rPr lang="vi-VN" dirty="0"/>
              <a:t>Chẩn đoán xác định: viêm tủy ngực D2 – D5 hậu nhiễm.</a:t>
            </a:r>
          </a:p>
        </p:txBody>
      </p:sp>
    </p:spTree>
    <p:extLst>
      <p:ext uri="{BB962C8B-B14F-4D97-AF65-F5344CB8AC3E}">
        <p14:creationId xmlns:p14="http://schemas.microsoft.com/office/powerpoint/2010/main" val="2420627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normAutofit/>
          </a:bodyPr>
          <a:lstStyle/>
          <a:p>
            <a:pPr marL="137160" indent="0" algn="just">
              <a:buNone/>
            </a:pPr>
            <a:r>
              <a:rPr lang="vi-VN" b="1" dirty="0"/>
              <a:t>ĐIỀU TRỊ:</a:t>
            </a:r>
            <a:endParaRPr lang="vi-VN" dirty="0"/>
          </a:p>
          <a:p>
            <a:pPr lvl="0" algn="just"/>
            <a:r>
              <a:rPr lang="vi-VN" dirty="0"/>
              <a:t>Corticoid 1g/ngày x 5 ngày</a:t>
            </a:r>
          </a:p>
          <a:p>
            <a:pPr lvl="0" algn="just"/>
            <a:r>
              <a:rPr lang="vi-VN" dirty="0"/>
              <a:t>Solumedrol 0,5g 2 lọ pha trong NaCl 0,9% 100ml truyền tĩnh mạch khoảng 20 giọt/phút.</a:t>
            </a:r>
          </a:p>
          <a:p>
            <a:pPr marL="137160" indent="0">
              <a:buNone/>
            </a:pPr>
            <a:endParaRPr lang="vi-VN" dirty="0"/>
          </a:p>
        </p:txBody>
      </p:sp>
      <p:pic>
        <p:nvPicPr>
          <p:cNvPr id="4" name="Picture 3">
            <a:extLst>
              <a:ext uri="{FF2B5EF4-FFF2-40B4-BE49-F238E27FC236}">
                <a16:creationId xmlns:a16="http://schemas.microsoft.com/office/drawing/2014/main" id="{AF40A451-A504-4750-8B3B-54A0666BB696}"/>
              </a:ext>
            </a:extLst>
          </p:cNvPr>
          <p:cNvPicPr>
            <a:picLocks noChangeAspect="1"/>
          </p:cNvPicPr>
          <p:nvPr/>
        </p:nvPicPr>
        <p:blipFill>
          <a:blip r:embed="rId3"/>
          <a:stretch>
            <a:fillRect/>
          </a:stretch>
        </p:blipFill>
        <p:spPr>
          <a:xfrm>
            <a:off x="10747123" y="9639"/>
            <a:ext cx="1444877" cy="1335140"/>
          </a:xfrm>
          <a:prstGeom prst="rect">
            <a:avLst/>
          </a:prstGeom>
        </p:spPr>
      </p:pic>
      <p:pic>
        <p:nvPicPr>
          <p:cNvPr id="6" name="Picture 5">
            <a:extLst>
              <a:ext uri="{FF2B5EF4-FFF2-40B4-BE49-F238E27FC236}">
                <a16:creationId xmlns:a16="http://schemas.microsoft.com/office/drawing/2014/main" id="{867BD8FB-336B-4323-BEA3-C3F79BE01413}"/>
              </a:ext>
            </a:extLst>
          </p:cNvPr>
          <p:cNvPicPr>
            <a:picLocks noChangeAspect="1"/>
          </p:cNvPicPr>
          <p:nvPr/>
        </p:nvPicPr>
        <p:blipFill>
          <a:blip r:embed="rId4"/>
          <a:stretch>
            <a:fillRect/>
          </a:stretch>
        </p:blipFill>
        <p:spPr>
          <a:xfrm>
            <a:off x="2945726" y="3429000"/>
            <a:ext cx="5438253" cy="2262712"/>
          </a:xfrm>
          <a:prstGeom prst="rect">
            <a:avLst/>
          </a:prstGeom>
        </p:spPr>
      </p:pic>
    </p:spTree>
    <p:extLst>
      <p:ext uri="{BB962C8B-B14F-4D97-AF65-F5344CB8AC3E}">
        <p14:creationId xmlns:p14="http://schemas.microsoft.com/office/powerpoint/2010/main" val="1375837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4000" dirty="0"/>
              <a:t>Tài liệu học trước</a:t>
            </a:r>
            <a:r>
              <a:rPr lang="vi-VN" sz="4000" dirty="0">
                <a:effectLst/>
              </a:rPr>
              <a:t> </a:t>
            </a:r>
            <a:endParaRPr lang="vi-VN" sz="4000" dirty="0"/>
          </a:p>
        </p:txBody>
      </p:sp>
      <p:sp>
        <p:nvSpPr>
          <p:cNvPr id="3" name="Content Placeholder 2"/>
          <p:cNvSpPr>
            <a:spLocks noGrp="1"/>
          </p:cNvSpPr>
          <p:nvPr>
            <p:ph idx="1"/>
          </p:nvPr>
        </p:nvSpPr>
        <p:spPr>
          <a:xfrm>
            <a:off x="861237" y="1268740"/>
            <a:ext cx="9973340" cy="4600432"/>
          </a:xfrm>
        </p:spPr>
        <p:txBody>
          <a:bodyPr/>
          <a:lstStyle/>
          <a:p>
            <a:pPr marL="137160" indent="0" algn="just">
              <a:lnSpc>
                <a:spcPct val="150000"/>
              </a:lnSpc>
              <a:buNone/>
            </a:pPr>
            <a:r>
              <a:rPr lang="en-US" sz="2400" dirty="0"/>
              <a:t>1. </a:t>
            </a:r>
            <a:r>
              <a:rPr lang="vi-VN" sz="2400" dirty="0"/>
              <a:t>Vũ Anh Nhị, Bệnh tủy sống, Thần kinh học, Nhà xuất bản Đại học quốc gia Thành phố Hồ Chí Minh, 2017, tr. 57 – 78.</a:t>
            </a:r>
          </a:p>
          <a:p>
            <a:pPr marL="137160" indent="0" algn="just">
              <a:lnSpc>
                <a:spcPct val="150000"/>
              </a:lnSpc>
              <a:buNone/>
            </a:pPr>
            <a:r>
              <a:rPr lang="en-US" sz="2400" dirty="0"/>
              <a:t>2. </a:t>
            </a:r>
            <a:r>
              <a:rPr lang="vi-VN" sz="2400" dirty="0"/>
              <a:t>Vũ Anh Nhị, Hội chứng liệt hai chi dưới, Thần kinh học, Nhà xuất bản Đại học quốc gia Thành phố Hồ Chí minh, 2017, tr.279 – 288.</a:t>
            </a:r>
          </a:p>
        </p:txBody>
      </p:sp>
      <p:pic>
        <p:nvPicPr>
          <p:cNvPr id="4" name="Picture 3">
            <a:extLst>
              <a:ext uri="{FF2B5EF4-FFF2-40B4-BE49-F238E27FC236}">
                <a16:creationId xmlns:a16="http://schemas.microsoft.com/office/drawing/2014/main" id="{BB030B8F-7414-4207-9520-B4F5B3C5EFE8}"/>
              </a:ext>
            </a:extLst>
          </p:cNvPr>
          <p:cNvPicPr>
            <a:picLocks noChangeAspect="1"/>
          </p:cNvPicPr>
          <p:nvPr/>
        </p:nvPicPr>
        <p:blipFill>
          <a:blip r:embed="rId3"/>
          <a:stretch>
            <a:fillRect/>
          </a:stretch>
        </p:blipFill>
        <p:spPr>
          <a:xfrm>
            <a:off x="10747123" y="9639"/>
            <a:ext cx="1444877" cy="1335140"/>
          </a:xfrm>
          <a:prstGeom prst="rect">
            <a:avLst/>
          </a:prstGeom>
        </p:spPr>
      </p:pic>
    </p:spTree>
    <p:extLst>
      <p:ext uri="{BB962C8B-B14F-4D97-AF65-F5344CB8AC3E}">
        <p14:creationId xmlns:p14="http://schemas.microsoft.com/office/powerpoint/2010/main" val="2713715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18E0-A816-4B95-BD79-4375BA4404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9CFE72-0FC2-4E44-8578-B0DAD77F111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04B8FC9-6C8A-4DD1-BE37-5F800BE3E344}"/>
              </a:ext>
            </a:extLst>
          </p:cNvPr>
          <p:cNvPicPr>
            <a:picLocks noChangeAspect="1"/>
          </p:cNvPicPr>
          <p:nvPr/>
        </p:nvPicPr>
        <p:blipFill>
          <a:blip r:embed="rId2"/>
          <a:stretch>
            <a:fillRect/>
          </a:stretch>
        </p:blipFill>
        <p:spPr>
          <a:xfrm>
            <a:off x="1661493" y="2285840"/>
            <a:ext cx="8869013" cy="2286319"/>
          </a:xfrm>
          <a:prstGeom prst="rect">
            <a:avLst/>
          </a:prstGeom>
        </p:spPr>
      </p:pic>
    </p:spTree>
    <p:extLst>
      <p:ext uri="{BB962C8B-B14F-4D97-AF65-F5344CB8AC3E}">
        <p14:creationId xmlns:p14="http://schemas.microsoft.com/office/powerpoint/2010/main" val="2921885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E9A36-EB33-46A1-A4F6-8EF6F543FB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7DA52F-6885-4CC9-92E0-C28C611AC87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A22FDB2-33D0-48A6-8484-52C83254C795}"/>
              </a:ext>
            </a:extLst>
          </p:cNvPr>
          <p:cNvPicPr>
            <a:picLocks noChangeAspect="1"/>
          </p:cNvPicPr>
          <p:nvPr/>
        </p:nvPicPr>
        <p:blipFill>
          <a:blip r:embed="rId2"/>
          <a:stretch>
            <a:fillRect/>
          </a:stretch>
        </p:blipFill>
        <p:spPr>
          <a:xfrm>
            <a:off x="1461440" y="1028365"/>
            <a:ext cx="9269119" cy="4801270"/>
          </a:xfrm>
          <a:prstGeom prst="rect">
            <a:avLst/>
          </a:prstGeom>
        </p:spPr>
      </p:pic>
    </p:spTree>
    <p:extLst>
      <p:ext uri="{BB962C8B-B14F-4D97-AF65-F5344CB8AC3E}">
        <p14:creationId xmlns:p14="http://schemas.microsoft.com/office/powerpoint/2010/main" val="3581407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39CD-6A7A-4600-A633-65E8EE49AF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754E31-85FC-4B2C-8E53-B1FD6EF197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678A197-6701-4558-9FDD-D098E7412D09}"/>
              </a:ext>
            </a:extLst>
          </p:cNvPr>
          <p:cNvPicPr>
            <a:picLocks noChangeAspect="1"/>
          </p:cNvPicPr>
          <p:nvPr/>
        </p:nvPicPr>
        <p:blipFill>
          <a:blip r:embed="rId2"/>
          <a:stretch>
            <a:fillRect/>
          </a:stretch>
        </p:blipFill>
        <p:spPr>
          <a:xfrm>
            <a:off x="2137810" y="594917"/>
            <a:ext cx="7916380" cy="5668166"/>
          </a:xfrm>
          <a:prstGeom prst="rect">
            <a:avLst/>
          </a:prstGeom>
        </p:spPr>
      </p:pic>
    </p:spTree>
    <p:extLst>
      <p:ext uri="{BB962C8B-B14F-4D97-AF65-F5344CB8AC3E}">
        <p14:creationId xmlns:p14="http://schemas.microsoft.com/office/powerpoint/2010/main" val="22756163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58240" y="2148842"/>
            <a:ext cx="4389120" cy="2086725"/>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sz="4320" dirty="0" err="1">
                <a:solidFill>
                  <a:srgbClr val="008000"/>
                </a:solidFill>
              </a:rPr>
              <a:t>Cám</a:t>
            </a:r>
            <a:r>
              <a:rPr lang="en-US" sz="4320" dirty="0">
                <a:solidFill>
                  <a:srgbClr val="008000"/>
                </a:solidFill>
              </a:rPr>
              <a:t> </a:t>
            </a:r>
            <a:r>
              <a:rPr lang="en-US" sz="4320" dirty="0" err="1">
                <a:solidFill>
                  <a:srgbClr val="008000"/>
                </a:solidFill>
              </a:rPr>
              <a:t>ơn</a:t>
            </a:r>
            <a:r>
              <a:rPr lang="en-US" sz="4320" dirty="0">
                <a:solidFill>
                  <a:srgbClr val="008000"/>
                </a:solidFill>
              </a:rPr>
              <a:t> </a:t>
            </a:r>
            <a:r>
              <a:rPr lang="en-US" sz="4320" dirty="0" err="1">
                <a:solidFill>
                  <a:srgbClr val="008000"/>
                </a:solidFill>
              </a:rPr>
              <a:t>sự</a:t>
            </a:r>
            <a:r>
              <a:rPr lang="en-US" sz="4320" dirty="0">
                <a:solidFill>
                  <a:srgbClr val="008000"/>
                </a:solidFill>
              </a:rPr>
              <a:t> </a:t>
            </a:r>
            <a:r>
              <a:rPr lang="en-US" sz="4320" dirty="0" err="1">
                <a:solidFill>
                  <a:srgbClr val="008000"/>
                </a:solidFill>
              </a:rPr>
              <a:t>chú</a:t>
            </a:r>
            <a:r>
              <a:rPr lang="en-US" sz="4320" dirty="0">
                <a:solidFill>
                  <a:srgbClr val="008000"/>
                </a:solidFill>
              </a:rPr>
              <a:t> ý </a:t>
            </a:r>
            <a:r>
              <a:rPr lang="en-US" sz="4320" dirty="0" err="1">
                <a:solidFill>
                  <a:srgbClr val="008000"/>
                </a:solidFill>
              </a:rPr>
              <a:t>theo</a:t>
            </a:r>
            <a:r>
              <a:rPr lang="en-US" sz="4320" dirty="0">
                <a:solidFill>
                  <a:srgbClr val="008000"/>
                </a:solidFill>
              </a:rPr>
              <a:t> </a:t>
            </a:r>
            <a:r>
              <a:rPr lang="en-US" sz="4320" dirty="0" err="1">
                <a:solidFill>
                  <a:srgbClr val="008000"/>
                </a:solidFill>
              </a:rPr>
              <a:t>dõi</a:t>
            </a:r>
            <a:r>
              <a:rPr lang="en-US" sz="4320" dirty="0">
                <a:solidFill>
                  <a:srgbClr val="008000"/>
                </a:solidFill>
              </a:rPr>
              <a:t> </a:t>
            </a:r>
            <a:r>
              <a:rPr lang="en-US" sz="4320" dirty="0" err="1">
                <a:solidFill>
                  <a:srgbClr val="008000"/>
                </a:solidFill>
              </a:rPr>
              <a:t>của</a:t>
            </a:r>
            <a:r>
              <a:rPr lang="en-US" sz="4320" dirty="0">
                <a:solidFill>
                  <a:srgbClr val="008000"/>
                </a:solidFill>
              </a:rPr>
              <a:t> </a:t>
            </a:r>
            <a:r>
              <a:rPr lang="en-US" sz="4320" dirty="0" err="1">
                <a:solidFill>
                  <a:srgbClr val="008000"/>
                </a:solidFill>
              </a:rPr>
              <a:t>các</a:t>
            </a:r>
            <a:r>
              <a:rPr lang="en-US" sz="4320" dirty="0">
                <a:solidFill>
                  <a:srgbClr val="008000"/>
                </a:solidFill>
              </a:rPr>
              <a:t> </a:t>
            </a:r>
            <a:r>
              <a:rPr lang="en-US" sz="4320" dirty="0" err="1">
                <a:solidFill>
                  <a:srgbClr val="008000"/>
                </a:solidFill>
              </a:rPr>
              <a:t>bạn</a:t>
            </a:r>
            <a:endParaRPr lang="en-US" sz="4320" dirty="0">
              <a:solidFill>
                <a:srgbClr val="008000"/>
              </a:solidFill>
            </a:endParaRPr>
          </a:p>
        </p:txBody>
      </p:sp>
      <p:pic>
        <p:nvPicPr>
          <p:cNvPr id="7" name="Picture 6" descr="http://www.phauthuatnoisoi.com/Data/News/201211/01/634873851163482500_logo_DHYD.jpg"/>
          <p:cNvPicPr/>
          <p:nvPr/>
        </p:nvPicPr>
        <p:blipFill>
          <a:blip r:embed="rId3" cstate="print"/>
          <a:srcRect l="20732" r="22195"/>
          <a:stretch>
            <a:fillRect/>
          </a:stretch>
        </p:blipFill>
        <p:spPr bwMode="auto">
          <a:xfrm>
            <a:off x="10453482" y="0"/>
            <a:ext cx="1737360" cy="1600200"/>
          </a:xfrm>
          <a:prstGeom prst="rect">
            <a:avLst/>
          </a:prstGeom>
          <a:noFill/>
          <a:ln w="9525">
            <a:noFill/>
            <a:miter lim="800000"/>
            <a:headEnd/>
            <a:tailEnd/>
          </a:ln>
        </p:spPr>
      </p:pic>
      <p:sp>
        <p:nvSpPr>
          <p:cNvPr id="3" name="Title 2"/>
          <p:cNvSpPr>
            <a:spLocks noGrp="1"/>
          </p:cNvSpPr>
          <p:nvPr>
            <p:ph type="title"/>
          </p:nvPr>
        </p:nvSpPr>
        <p:spPr/>
        <p:txBody>
          <a:bodyPr/>
          <a:lstStyle/>
          <a:p>
            <a:endParaRPr lang="vi-VN"/>
          </a:p>
        </p:txBody>
      </p:sp>
      <p:sp>
        <p:nvSpPr>
          <p:cNvPr id="4" name="Content Placeholder 3"/>
          <p:cNvSpPr>
            <a:spLocks noGrp="1"/>
          </p:cNvSpPr>
          <p:nvPr>
            <p:ph idx="1"/>
          </p:nvPr>
        </p:nvSpPr>
        <p:spPr>
          <a:xfrm>
            <a:off x="5711252" y="1600201"/>
            <a:ext cx="5396459" cy="4440835"/>
          </a:xfrm>
        </p:spPr>
        <p:txBody>
          <a:bodyPr/>
          <a:lstStyle/>
          <a:p>
            <a:pPr marL="457200" indent="-457200" algn="just">
              <a:lnSpc>
                <a:spcPct val="150000"/>
              </a:lnSpc>
              <a:buFont typeface="+mj-lt"/>
              <a:buAutoNum type="arabicPeriod"/>
            </a:pPr>
            <a:r>
              <a:rPr lang="vi-VN" sz="2000" dirty="0"/>
              <a:t>Phân tích được các triệu chứng cảm giác liên quan đến tổn thương các vị trí cụ thể trên đường dẫn truyền cảm giác.</a:t>
            </a:r>
          </a:p>
          <a:p>
            <a:pPr marL="457200" indent="-457200" algn="just">
              <a:lnSpc>
                <a:spcPct val="150000"/>
              </a:lnSpc>
              <a:buFont typeface="+mj-lt"/>
              <a:buAutoNum type="arabicPeriod"/>
            </a:pPr>
            <a:r>
              <a:rPr lang="vi-VN" sz="2000" dirty="0"/>
              <a:t>Xác định được vị trí tổn thương tủy sống theo chiều dọc và chiều ngang.</a:t>
            </a:r>
          </a:p>
          <a:p>
            <a:pPr marL="457200" indent="-457200" algn="just">
              <a:lnSpc>
                <a:spcPct val="150000"/>
              </a:lnSpc>
              <a:buFont typeface="+mj-lt"/>
              <a:buAutoNum type="arabicPeriod"/>
            </a:pPr>
            <a:r>
              <a:rPr lang="vi-VN" sz="2000" dirty="0"/>
              <a:t>Chẩn </a:t>
            </a:r>
            <a:r>
              <a:rPr lang="vi-VN" sz="2000"/>
              <a:t>đoán và điều trị được </a:t>
            </a:r>
            <a:r>
              <a:rPr lang="vi-VN" sz="2000" dirty="0"/>
              <a:t>các nhóm bệnh tủy phổ biến: bệnh tủy do chèn ép, bệnh tủy do viêm, bệnh mạch máu tủy.</a:t>
            </a:r>
          </a:p>
          <a:p>
            <a:pPr marL="514350" indent="-514350" algn="just">
              <a:lnSpc>
                <a:spcPct val="150000"/>
              </a:lnSpc>
              <a:buFont typeface="+mj-lt"/>
              <a:buAutoNum type="arabicPeriod"/>
            </a:pPr>
            <a:endParaRPr lang="vi-V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0" y="158751"/>
            <a:ext cx="10160000" cy="868363"/>
          </a:xfrm>
        </p:spPr>
        <p:txBody>
          <a:bodyPr wrap="square" anchor="ctr">
            <a:normAutofit/>
          </a:bodyPr>
          <a:lstStyle/>
          <a:p>
            <a:r>
              <a:rPr lang="en-US" sz="3600" dirty="0"/>
              <a:t>LÍ DO NHẬP VIỆN - Q1</a:t>
            </a:r>
            <a:endParaRPr lang="vi-VN" sz="3600" dirty="0"/>
          </a:p>
        </p:txBody>
      </p:sp>
      <p:graphicFrame>
        <p:nvGraphicFramePr>
          <p:cNvPr id="6" name="Content Placeholder 2">
            <a:extLst>
              <a:ext uri="{FF2B5EF4-FFF2-40B4-BE49-F238E27FC236}">
                <a16:creationId xmlns:a16="http://schemas.microsoft.com/office/drawing/2014/main" id="{6468CD68-8BB2-4637-8B5A-6B9DE40FB06E}"/>
              </a:ext>
            </a:extLst>
          </p:cNvPr>
          <p:cNvGraphicFramePr>
            <a:graphicFrameLocks noGrp="1"/>
          </p:cNvGraphicFramePr>
          <p:nvPr>
            <p:ph idx="1"/>
            <p:extLst>
              <p:ext uri="{D42A27DB-BD31-4B8C-83A1-F6EECF244321}">
                <p14:modId xmlns:p14="http://schemas.microsoft.com/office/powerpoint/2010/main" val="1112962875"/>
              </p:ext>
            </p:extLst>
          </p:nvPr>
        </p:nvGraphicFramePr>
        <p:xfrm>
          <a:off x="609600" y="1295400"/>
          <a:ext cx="109728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712767BD-010D-4644-85B0-9D81AB039E08}"/>
              </a:ext>
            </a:extLst>
          </p:cNvPr>
          <p:cNvPicPr>
            <a:picLocks noChangeAspect="1"/>
          </p:cNvPicPr>
          <p:nvPr/>
        </p:nvPicPr>
        <p:blipFill>
          <a:blip r:embed="rId8"/>
          <a:stretch>
            <a:fillRect/>
          </a:stretch>
        </p:blipFill>
        <p:spPr>
          <a:xfrm>
            <a:off x="10747123" y="9639"/>
            <a:ext cx="1444877" cy="1335140"/>
          </a:xfrm>
          <a:prstGeom prst="rect">
            <a:avLst/>
          </a:prstGeom>
        </p:spPr>
      </p:pic>
    </p:spTree>
    <p:extLst>
      <p:ext uri="{BB962C8B-B14F-4D97-AF65-F5344CB8AC3E}">
        <p14:creationId xmlns:p14="http://schemas.microsoft.com/office/powerpoint/2010/main" val="3184215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Giải thích</a:t>
            </a:r>
          </a:p>
        </p:txBody>
      </p:sp>
      <p:sp>
        <p:nvSpPr>
          <p:cNvPr id="4" name="Content Placeholder 3"/>
          <p:cNvSpPr>
            <a:spLocks noGrp="1"/>
          </p:cNvSpPr>
          <p:nvPr>
            <p:ph sz="half" idx="2"/>
          </p:nvPr>
        </p:nvSpPr>
        <p:spPr>
          <a:xfrm>
            <a:off x="5681273" y="1334125"/>
            <a:ext cx="6086006" cy="4871803"/>
          </a:xfrm>
        </p:spPr>
        <p:txBody>
          <a:bodyPr/>
          <a:lstStyle/>
          <a:p>
            <a:pPr marL="0" indent="0">
              <a:lnSpc>
                <a:spcPct val="150000"/>
              </a:lnSpc>
              <a:buNone/>
            </a:pPr>
            <a:r>
              <a:rPr lang="vi-VN" sz="2400" dirty="0">
                <a:solidFill>
                  <a:srgbClr val="FF0000"/>
                </a:solidFill>
              </a:rPr>
              <a:t>Các vị trí tổn thương gây bất thường cảm giác:</a:t>
            </a:r>
          </a:p>
          <a:p>
            <a:pPr>
              <a:lnSpc>
                <a:spcPct val="150000"/>
              </a:lnSpc>
            </a:pPr>
            <a:r>
              <a:rPr lang="vi-VN" sz="2400" b="1" dirty="0"/>
              <a:t>Hệ thống thần kinh trung ương: </a:t>
            </a:r>
            <a:r>
              <a:rPr lang="vi-VN" sz="2400" dirty="0"/>
              <a:t>não (vỏ não cảm giác và đồi thị), thân não và tủy sống.</a:t>
            </a:r>
          </a:p>
          <a:p>
            <a:pPr>
              <a:lnSpc>
                <a:spcPct val="150000"/>
              </a:lnSpc>
            </a:pPr>
            <a:r>
              <a:rPr lang="vi-VN" sz="2400" b="1" dirty="0"/>
              <a:t>Hệ thống thần kinh ngoại biên: </a:t>
            </a:r>
            <a:r>
              <a:rPr lang="vi-VN" sz="2400" dirty="0"/>
              <a:t>rễ sau, hạch cảm giác, đám rối thần kinh, dây thần kinh cảm giác.</a:t>
            </a:r>
          </a:p>
          <a:p>
            <a:pPr>
              <a:lnSpc>
                <a:spcPct val="150000"/>
              </a:lnSpc>
            </a:pPr>
            <a:endParaRPr lang="vi-VN" sz="2400" dirty="0"/>
          </a:p>
        </p:txBody>
      </p:sp>
      <p:pic>
        <p:nvPicPr>
          <p:cNvPr id="3074"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094281" y="1543987"/>
            <a:ext cx="4317167" cy="44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468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0" y="158751"/>
            <a:ext cx="10160000" cy="868363"/>
          </a:xfrm>
        </p:spPr>
        <p:txBody>
          <a:bodyPr wrap="square" anchor="ctr">
            <a:normAutofit/>
          </a:bodyPr>
          <a:lstStyle/>
          <a:p>
            <a:r>
              <a:rPr lang="en-US" sz="4000" dirty="0"/>
              <a:t>Q2</a:t>
            </a:r>
            <a:endParaRPr lang="vi-VN" sz="4000" dirty="0"/>
          </a:p>
        </p:txBody>
      </p:sp>
      <p:graphicFrame>
        <p:nvGraphicFramePr>
          <p:cNvPr id="6" name="Content Placeholder 2">
            <a:extLst>
              <a:ext uri="{FF2B5EF4-FFF2-40B4-BE49-F238E27FC236}">
                <a16:creationId xmlns:a16="http://schemas.microsoft.com/office/drawing/2014/main" id="{6468CD68-8BB2-4637-8B5A-6B9DE40FB06E}"/>
              </a:ext>
            </a:extLst>
          </p:cNvPr>
          <p:cNvGraphicFramePr>
            <a:graphicFrameLocks noGrp="1"/>
          </p:cNvGraphicFramePr>
          <p:nvPr>
            <p:ph idx="1"/>
            <p:extLst>
              <p:ext uri="{D42A27DB-BD31-4B8C-83A1-F6EECF244321}">
                <p14:modId xmlns:p14="http://schemas.microsoft.com/office/powerpoint/2010/main" val="4210590393"/>
              </p:ext>
            </p:extLst>
          </p:nvPr>
        </p:nvGraphicFramePr>
        <p:xfrm>
          <a:off x="609600" y="1295400"/>
          <a:ext cx="109728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0B01E045-2CB0-44E0-8F25-6F64F3E1535F}"/>
              </a:ext>
            </a:extLst>
          </p:cNvPr>
          <p:cNvPicPr>
            <a:picLocks noChangeAspect="1"/>
          </p:cNvPicPr>
          <p:nvPr/>
        </p:nvPicPr>
        <p:blipFill>
          <a:blip r:embed="rId8"/>
          <a:stretch>
            <a:fillRect/>
          </a:stretch>
        </p:blipFill>
        <p:spPr>
          <a:xfrm>
            <a:off x="10747123" y="9639"/>
            <a:ext cx="1444877" cy="1335140"/>
          </a:xfrm>
          <a:prstGeom prst="rect">
            <a:avLst/>
          </a:prstGeom>
        </p:spPr>
      </p:pic>
    </p:spTree>
    <p:extLst>
      <p:ext uri="{BB962C8B-B14F-4D97-AF65-F5344CB8AC3E}">
        <p14:creationId xmlns:p14="http://schemas.microsoft.com/office/powerpoint/2010/main" val="1373959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Giải thích</a:t>
            </a:r>
          </a:p>
        </p:txBody>
      </p:sp>
      <p:sp>
        <p:nvSpPr>
          <p:cNvPr id="3" name="Content Placeholder 2"/>
          <p:cNvSpPr>
            <a:spLocks noGrp="1"/>
          </p:cNvSpPr>
          <p:nvPr>
            <p:ph sz="half" idx="1"/>
          </p:nvPr>
        </p:nvSpPr>
        <p:spPr>
          <a:xfrm>
            <a:off x="224852" y="1295399"/>
            <a:ext cx="4886794" cy="5345243"/>
          </a:xfrm>
        </p:spPr>
        <p:txBody>
          <a:bodyPr/>
          <a:lstStyle/>
          <a:p>
            <a:pPr marL="0" indent="0" algn="just">
              <a:buNone/>
            </a:pPr>
            <a:r>
              <a:rPr lang="vi-VN" sz="2400" dirty="0">
                <a:solidFill>
                  <a:srgbClr val="FF0000"/>
                </a:solidFill>
              </a:rPr>
              <a:t>Các kiểu rối loạn cảm giác:</a:t>
            </a:r>
          </a:p>
          <a:p>
            <a:pPr algn="just">
              <a:lnSpc>
                <a:spcPct val="150000"/>
              </a:lnSpc>
            </a:pPr>
            <a:r>
              <a:rPr lang="vi-VN" sz="2400" dirty="0"/>
              <a:t>Giảm hay mất cảm giác.</a:t>
            </a:r>
          </a:p>
          <a:p>
            <a:pPr algn="just">
              <a:lnSpc>
                <a:spcPct val="150000"/>
              </a:lnSpc>
            </a:pPr>
            <a:r>
              <a:rPr lang="vi-VN" sz="2400" dirty="0"/>
              <a:t>Dị cảm tự phát gồm các cảm giác bất thường như ngứa, châm kim, lạnh hay nóng.</a:t>
            </a:r>
          </a:p>
          <a:p>
            <a:pPr algn="just">
              <a:lnSpc>
                <a:spcPct val="150000"/>
              </a:lnSpc>
            </a:pPr>
            <a:r>
              <a:rPr lang="vi-VN" sz="2400" dirty="0"/>
              <a:t>Tăng cảm đau.</a:t>
            </a:r>
          </a:p>
          <a:p>
            <a:pPr algn="just">
              <a:lnSpc>
                <a:spcPct val="150000"/>
              </a:lnSpc>
            </a:pPr>
            <a:r>
              <a:rPr lang="vi-VN" sz="2400" dirty="0"/>
              <a:t>Loạn cảm đau.</a:t>
            </a:r>
          </a:p>
          <a:p>
            <a:pPr algn="just"/>
            <a:endParaRPr lang="vi-VN" sz="2400"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4042233291"/>
              </p:ext>
            </p:extLst>
          </p:nvPr>
        </p:nvGraphicFramePr>
        <p:xfrm>
          <a:off x="5171606" y="1038966"/>
          <a:ext cx="6700604" cy="5737764"/>
        </p:xfrm>
        <a:graphic>
          <a:graphicData uri="http://schemas.openxmlformats.org/drawingml/2006/table">
            <a:tbl>
              <a:tblPr firstRow="1" bandRow="1">
                <a:tableStyleId>{5C22544A-7EE6-4342-B048-85BDC9FD1C3A}</a:tableStyleId>
              </a:tblPr>
              <a:tblGrid>
                <a:gridCol w="3117955">
                  <a:extLst>
                    <a:ext uri="{9D8B030D-6E8A-4147-A177-3AD203B41FA5}">
                      <a16:colId xmlns:a16="http://schemas.microsoft.com/office/drawing/2014/main" val="20000"/>
                    </a:ext>
                  </a:extLst>
                </a:gridCol>
                <a:gridCol w="3582649">
                  <a:extLst>
                    <a:ext uri="{9D8B030D-6E8A-4147-A177-3AD203B41FA5}">
                      <a16:colId xmlns:a16="http://schemas.microsoft.com/office/drawing/2014/main" val="20001"/>
                    </a:ext>
                  </a:extLst>
                </a:gridCol>
              </a:tblGrid>
              <a:tr h="614667">
                <a:tc>
                  <a:txBody>
                    <a:bodyPr/>
                    <a:lstStyle/>
                    <a:p>
                      <a:endParaRPr lang="vi-VN" dirty="0"/>
                    </a:p>
                  </a:txBody>
                  <a:tcPr/>
                </a:tc>
                <a:tc>
                  <a:txBody>
                    <a:bodyPr/>
                    <a:lstStyle/>
                    <a:p>
                      <a:r>
                        <a:rPr lang="vi-VN" dirty="0"/>
                        <a:t>Triệu chứng</a:t>
                      </a:r>
                      <a:r>
                        <a:rPr lang="vi-VN" baseline="0" dirty="0"/>
                        <a:t> cảm giác</a:t>
                      </a:r>
                      <a:endParaRPr lang="vi-VN" dirty="0"/>
                    </a:p>
                  </a:txBody>
                  <a:tcPr/>
                </a:tc>
                <a:extLst>
                  <a:ext uri="{0D108BD9-81ED-4DB2-BD59-A6C34878D82A}">
                    <a16:rowId xmlns:a16="http://schemas.microsoft.com/office/drawing/2014/main" val="10000"/>
                  </a:ext>
                </a:extLst>
              </a:tr>
              <a:tr h="570538">
                <a:tc>
                  <a:txBody>
                    <a:bodyPr/>
                    <a:lstStyle/>
                    <a:p>
                      <a:r>
                        <a:rPr lang="vi-VN" sz="1400" dirty="0"/>
                        <a:t>Vỏ não cảm giác</a:t>
                      </a:r>
                    </a:p>
                    <a:p>
                      <a:endParaRPr lang="vi-VN" sz="1400" dirty="0"/>
                    </a:p>
                  </a:txBody>
                  <a:tcPr/>
                </a:tc>
                <a:tc>
                  <a:txBody>
                    <a:bodyPr/>
                    <a:lstStyle/>
                    <a:p>
                      <a:pPr algn="just"/>
                      <a:r>
                        <a:rPr lang="vi-VN" sz="1400" dirty="0"/>
                        <a:t>Bất thường cảm giác mặt, tay chân không đồng đều, đối bên tổn thương</a:t>
                      </a:r>
                    </a:p>
                  </a:txBody>
                  <a:tcPr/>
                </a:tc>
                <a:extLst>
                  <a:ext uri="{0D108BD9-81ED-4DB2-BD59-A6C34878D82A}">
                    <a16:rowId xmlns:a16="http://schemas.microsoft.com/office/drawing/2014/main" val="10001"/>
                  </a:ext>
                </a:extLst>
              </a:tr>
              <a:tr h="504809">
                <a:tc>
                  <a:txBody>
                    <a:bodyPr/>
                    <a:lstStyle/>
                    <a:p>
                      <a:r>
                        <a:rPr lang="vi-VN" sz="1400" dirty="0"/>
                        <a:t>Đồi thị</a:t>
                      </a:r>
                    </a:p>
                  </a:txBody>
                  <a:tcPr/>
                </a:tc>
                <a:tc>
                  <a:txBody>
                    <a:bodyPr/>
                    <a:lstStyle/>
                    <a:p>
                      <a:pPr algn="just"/>
                      <a:r>
                        <a:rPr lang="vi-VN" sz="1400" dirty="0"/>
                        <a:t>Bất thường cảm giác mặt, tay chân đồng đều, đối bên tổn thương</a:t>
                      </a:r>
                    </a:p>
                  </a:txBody>
                  <a:tcPr/>
                </a:tc>
                <a:extLst>
                  <a:ext uri="{0D108BD9-81ED-4DB2-BD59-A6C34878D82A}">
                    <a16:rowId xmlns:a16="http://schemas.microsoft.com/office/drawing/2014/main" val="10002"/>
                  </a:ext>
                </a:extLst>
              </a:tr>
              <a:tr h="559679">
                <a:tc>
                  <a:txBody>
                    <a:bodyPr/>
                    <a:lstStyle/>
                    <a:p>
                      <a:r>
                        <a:rPr lang="vi-VN" sz="1400" dirty="0"/>
                        <a:t>Thân</a:t>
                      </a:r>
                      <a:r>
                        <a:rPr lang="vi-VN" sz="1400" baseline="0" dirty="0"/>
                        <a:t> não</a:t>
                      </a:r>
                      <a:endParaRPr lang="vi-VN" sz="1400" dirty="0"/>
                    </a:p>
                  </a:txBody>
                  <a:tcPr/>
                </a:tc>
                <a:tc>
                  <a:txBody>
                    <a:bodyPr/>
                    <a:lstStyle/>
                    <a:p>
                      <a:pPr algn="just"/>
                      <a:r>
                        <a:rPr lang="vi-VN" sz="1400" dirty="0"/>
                        <a:t>Bất thường cảm giác mặt cùng bên tổn thương, tay chân đối bên tổn thương</a:t>
                      </a:r>
                    </a:p>
                  </a:txBody>
                  <a:tcPr/>
                </a:tc>
                <a:extLst>
                  <a:ext uri="{0D108BD9-81ED-4DB2-BD59-A6C34878D82A}">
                    <a16:rowId xmlns:a16="http://schemas.microsoft.com/office/drawing/2014/main" val="10003"/>
                  </a:ext>
                </a:extLst>
              </a:tr>
              <a:tr h="880246">
                <a:tc>
                  <a:txBody>
                    <a:bodyPr/>
                    <a:lstStyle/>
                    <a:p>
                      <a:r>
                        <a:rPr lang="vi-VN" sz="1400" dirty="0"/>
                        <a:t>Tủy sống</a:t>
                      </a:r>
                    </a:p>
                  </a:txBody>
                  <a:tcPr/>
                </a:tc>
                <a:tc>
                  <a:txBody>
                    <a:bodyPr/>
                    <a:lstStyle/>
                    <a:p>
                      <a:pPr algn="just"/>
                      <a:r>
                        <a:rPr lang="vi-VN" sz="1400" dirty="0"/>
                        <a:t>Bất thường cảm giác tứ chi hay nửa người (tủy cổ), một chân hay hai chân (tủy ngực hay chóp tủy), băng cảm giác theo khoanh tủy.</a:t>
                      </a:r>
                    </a:p>
                    <a:p>
                      <a:pPr algn="just"/>
                      <a:endParaRPr lang="vi-VN" sz="1400" dirty="0"/>
                    </a:p>
                  </a:txBody>
                  <a:tcPr/>
                </a:tc>
                <a:extLst>
                  <a:ext uri="{0D108BD9-81ED-4DB2-BD59-A6C34878D82A}">
                    <a16:rowId xmlns:a16="http://schemas.microsoft.com/office/drawing/2014/main" val="10004"/>
                  </a:ext>
                </a:extLst>
              </a:tr>
              <a:tr h="1062365">
                <a:tc>
                  <a:txBody>
                    <a:bodyPr/>
                    <a:lstStyle/>
                    <a:p>
                      <a:r>
                        <a:rPr lang="vi-VN" sz="1400" dirty="0"/>
                        <a:t>Rễ sau</a:t>
                      </a:r>
                    </a:p>
                  </a:txBody>
                  <a:tcPr/>
                </a:tc>
                <a:tc>
                  <a:txBody>
                    <a:bodyPr/>
                    <a:lstStyle/>
                    <a:p>
                      <a:pPr algn="just"/>
                      <a:r>
                        <a:rPr lang="vi-VN" sz="1400" dirty="0"/>
                        <a:t>Bát thường cảm giác theo dermatoma của rễ thần kinh chi phối, ví dụ tổn thương rễ C5, bệnh nhân than phiền cảm giác vai, mặt ngoài cánh tay.</a:t>
                      </a:r>
                    </a:p>
                    <a:p>
                      <a:pPr algn="just"/>
                      <a:endParaRPr lang="vi-VN" sz="1400" dirty="0"/>
                    </a:p>
                  </a:txBody>
                  <a:tcPr/>
                </a:tc>
                <a:extLst>
                  <a:ext uri="{0D108BD9-81ED-4DB2-BD59-A6C34878D82A}">
                    <a16:rowId xmlns:a16="http://schemas.microsoft.com/office/drawing/2014/main" val="10005"/>
                  </a:ext>
                </a:extLst>
              </a:tr>
              <a:tr h="1062365">
                <a:tc>
                  <a:txBody>
                    <a:bodyPr/>
                    <a:lstStyle/>
                    <a:p>
                      <a:r>
                        <a:rPr lang="vi-VN" dirty="0"/>
                        <a:t>Dây</a:t>
                      </a:r>
                      <a:r>
                        <a:rPr lang="vi-VN" baseline="0" dirty="0"/>
                        <a:t> thần kinh cảm giác</a:t>
                      </a:r>
                      <a:endParaRPr lang="vi-VN" dirty="0"/>
                    </a:p>
                  </a:txBody>
                  <a:tcPr/>
                </a:tc>
                <a:tc>
                  <a:txBody>
                    <a:bodyPr/>
                    <a:lstStyle/>
                    <a:p>
                      <a:pPr algn="just"/>
                      <a:r>
                        <a:rPr lang="vi-VN" sz="1400" dirty="0"/>
                        <a:t>Bất thường cảm giác theo phân bố của dây thần kinh. Ví dụ tổn thương dây thần kinh trụ, bệnh nhân than phiền bất thường cảm giác mặt trong cẳng tay, nửa ngón 4 và ngón 5</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412665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effectLst/>
              </a:rPr>
              <a:t>BỆNH SỬ</a:t>
            </a:r>
            <a:endParaRPr lang="vi-VN" dirty="0"/>
          </a:p>
        </p:txBody>
      </p:sp>
      <p:sp>
        <p:nvSpPr>
          <p:cNvPr id="3" name="Content Placeholder 2"/>
          <p:cNvSpPr>
            <a:spLocks noGrp="1"/>
          </p:cNvSpPr>
          <p:nvPr>
            <p:ph idx="1"/>
          </p:nvPr>
        </p:nvSpPr>
        <p:spPr>
          <a:xfrm>
            <a:off x="701749" y="1212112"/>
            <a:ext cx="10160000" cy="5241224"/>
          </a:xfrm>
        </p:spPr>
        <p:txBody>
          <a:bodyPr>
            <a:normAutofit/>
          </a:bodyPr>
          <a:lstStyle/>
          <a:p>
            <a:pPr algn="just"/>
            <a:r>
              <a:rPr lang="vi-VN" dirty="0"/>
              <a:t>Cách nhập viện 2 tuần, BN sốt nhẹ, không ho, không tiêu chảy. BN tỉnh táo, ăn uống, tiêu tiểu, đi đứng bình thường, không đi khám hay điều trị gì. </a:t>
            </a:r>
          </a:p>
          <a:p>
            <a:pPr algn="just"/>
            <a:r>
              <a:rPr lang="vi-VN" dirty="0"/>
              <a:t>Cách nhập viện 1 tuần, BN thấy giảm cảm giác hai chân, đi lại hơi khó khăn, không đi khám hay điều trị gì. BN tỉnh táo, không còn sốt, không co giật, không đau đầu, không nhìn đôi, không nhìn mờ, không thay đổi giọng nói, ăn uống và tiêu tiểu bình thường.</a:t>
            </a:r>
          </a:p>
          <a:p>
            <a:pPr algn="just"/>
            <a:r>
              <a:rPr lang="vi-VN" dirty="0"/>
              <a:t>Cách nhập viện 2 ngày, BN tê yếu hai chân ngày càng nhiều, không tự đi lại được, tiểu khó → nhập viện bệnh viện Chợ Rẫy.</a:t>
            </a:r>
          </a:p>
        </p:txBody>
      </p:sp>
      <p:pic>
        <p:nvPicPr>
          <p:cNvPr id="4" name="Picture 3">
            <a:extLst>
              <a:ext uri="{FF2B5EF4-FFF2-40B4-BE49-F238E27FC236}">
                <a16:creationId xmlns:a16="http://schemas.microsoft.com/office/drawing/2014/main" id="{EA67EF8B-F431-4D7C-957C-74788A284EFC}"/>
              </a:ext>
            </a:extLst>
          </p:cNvPr>
          <p:cNvPicPr>
            <a:picLocks noChangeAspect="1"/>
          </p:cNvPicPr>
          <p:nvPr/>
        </p:nvPicPr>
        <p:blipFill>
          <a:blip r:embed="rId3"/>
          <a:stretch>
            <a:fillRect/>
          </a:stretch>
        </p:blipFill>
        <p:spPr>
          <a:xfrm>
            <a:off x="10747123" y="9639"/>
            <a:ext cx="1444877" cy="1335140"/>
          </a:xfrm>
          <a:prstGeom prst="rect">
            <a:avLst/>
          </a:prstGeom>
        </p:spPr>
      </p:pic>
    </p:spTree>
    <p:extLst>
      <p:ext uri="{BB962C8B-B14F-4D97-AF65-F5344CB8AC3E}">
        <p14:creationId xmlns:p14="http://schemas.microsoft.com/office/powerpoint/2010/main" val="557685694"/>
      </p:ext>
    </p:extLst>
  </p:cSld>
  <p:clrMapOvr>
    <a:masterClrMapping/>
  </p:clrMapOvr>
</p:sld>
</file>

<file path=ppt/theme/theme1.xml><?xml version="1.0" encoding="utf-8"?>
<a:theme xmlns:a="http://schemas.openxmlformats.org/drawingml/2006/main" name="Theme1">
  <a:themeElements>
    <a:clrScheme name="382TGp_education_light 2">
      <a:dk1>
        <a:srgbClr val="003300"/>
      </a:dk1>
      <a:lt1>
        <a:srgbClr val="FFFFFF"/>
      </a:lt1>
      <a:dk2>
        <a:srgbClr val="000000"/>
      </a:dk2>
      <a:lt2>
        <a:srgbClr val="DDDDDD"/>
      </a:lt2>
      <a:accent1>
        <a:srgbClr val="FF9933"/>
      </a:accent1>
      <a:accent2>
        <a:srgbClr val="B1B2E1"/>
      </a:accent2>
      <a:accent3>
        <a:srgbClr val="FFFFFF"/>
      </a:accent3>
      <a:accent4>
        <a:srgbClr val="002A00"/>
      </a:accent4>
      <a:accent5>
        <a:srgbClr val="FFCAAD"/>
      </a:accent5>
      <a:accent6>
        <a:srgbClr val="A0A1CC"/>
      </a:accent6>
      <a:hlink>
        <a:srgbClr val="74B355"/>
      </a:hlink>
      <a:folHlink>
        <a:srgbClr val="82ACD6"/>
      </a:folHlink>
    </a:clrScheme>
    <a:fontScheme name="382TGp_education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82TGp_education_light 1">
        <a:dk1>
          <a:srgbClr val="1D528D"/>
        </a:dk1>
        <a:lt1>
          <a:srgbClr val="FFFFFF"/>
        </a:lt1>
        <a:dk2>
          <a:srgbClr val="000000"/>
        </a:dk2>
        <a:lt2>
          <a:srgbClr val="DDDDDD"/>
        </a:lt2>
        <a:accent1>
          <a:srgbClr val="8EC072"/>
        </a:accent1>
        <a:accent2>
          <a:srgbClr val="3A9FB8"/>
        </a:accent2>
        <a:accent3>
          <a:srgbClr val="FFFFFF"/>
        </a:accent3>
        <a:accent4>
          <a:srgbClr val="174578"/>
        </a:accent4>
        <a:accent5>
          <a:srgbClr val="C6DCBC"/>
        </a:accent5>
        <a:accent6>
          <a:srgbClr val="3490A6"/>
        </a:accent6>
        <a:hlink>
          <a:srgbClr val="FF9933"/>
        </a:hlink>
        <a:folHlink>
          <a:srgbClr val="FFBF19"/>
        </a:folHlink>
      </a:clrScheme>
      <a:clrMap bg1="lt1" tx1="dk1" bg2="lt2" tx2="dk2" accent1="accent1" accent2="accent2" accent3="accent3" accent4="accent4" accent5="accent5" accent6="accent6" hlink="hlink" folHlink="folHlink"/>
    </a:extraClrScheme>
    <a:extraClrScheme>
      <a:clrScheme name="382TGp_education_light 2">
        <a:dk1>
          <a:srgbClr val="003300"/>
        </a:dk1>
        <a:lt1>
          <a:srgbClr val="FFFFFF"/>
        </a:lt1>
        <a:dk2>
          <a:srgbClr val="000000"/>
        </a:dk2>
        <a:lt2>
          <a:srgbClr val="DDDDDD"/>
        </a:lt2>
        <a:accent1>
          <a:srgbClr val="FF9933"/>
        </a:accent1>
        <a:accent2>
          <a:srgbClr val="B1B2E1"/>
        </a:accent2>
        <a:accent3>
          <a:srgbClr val="FFFFFF"/>
        </a:accent3>
        <a:accent4>
          <a:srgbClr val="002A00"/>
        </a:accent4>
        <a:accent5>
          <a:srgbClr val="FFCAAD"/>
        </a:accent5>
        <a:accent6>
          <a:srgbClr val="A0A1CC"/>
        </a:accent6>
        <a:hlink>
          <a:srgbClr val="74B355"/>
        </a:hlink>
        <a:folHlink>
          <a:srgbClr val="82ACD6"/>
        </a:folHlink>
      </a:clrScheme>
      <a:clrMap bg1="lt1" tx1="dk1" bg2="lt2" tx2="dk2" accent1="accent1" accent2="accent2" accent3="accent3" accent4="accent4" accent5="accent5" accent6="accent6" hlink="hlink" folHlink="folHlink"/>
    </a:extraClrScheme>
    <a:extraClrScheme>
      <a:clrScheme name="382TGp_education_light 3">
        <a:dk1>
          <a:srgbClr val="543E92"/>
        </a:dk1>
        <a:lt1>
          <a:srgbClr val="FFFFFF"/>
        </a:lt1>
        <a:dk2>
          <a:srgbClr val="000000"/>
        </a:dk2>
        <a:lt2>
          <a:srgbClr val="DDDDDD"/>
        </a:lt2>
        <a:accent1>
          <a:srgbClr val="E5A6C2"/>
        </a:accent1>
        <a:accent2>
          <a:srgbClr val="FDB30F"/>
        </a:accent2>
        <a:accent3>
          <a:srgbClr val="FFFFFF"/>
        </a:accent3>
        <a:accent4>
          <a:srgbClr val="46347C"/>
        </a:accent4>
        <a:accent5>
          <a:srgbClr val="F0D0DD"/>
        </a:accent5>
        <a:accent6>
          <a:srgbClr val="E5A20C"/>
        </a:accent6>
        <a:hlink>
          <a:srgbClr val="65BCF2"/>
        </a:hlink>
        <a:folHlink>
          <a:srgbClr val="A9CB6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17951CC6-E3DD-4448-B123-9C596108D6A3}" vid="{38725AD2-728C-4FE7-AE41-B3EE13BB94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763</TotalTime>
  <Words>2498</Words>
  <Application>Microsoft Office PowerPoint</Application>
  <PresentationFormat>Widescreen</PresentationFormat>
  <Paragraphs>267</Paragraphs>
  <Slides>43</Slides>
  <Notes>37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Wingdings</vt:lpstr>
      <vt:lpstr>Theme1</vt:lpstr>
      <vt:lpstr>TRƯỜNG HỢP LÂM SÀNG BỆNH TỦY</vt:lpstr>
      <vt:lpstr>Lí do học ca </vt:lpstr>
      <vt:lpstr>Mục tiêu học tập </vt:lpstr>
      <vt:lpstr>Tài liệu học trước </vt:lpstr>
      <vt:lpstr>LÍ DO NHẬP VIỆN - Q1</vt:lpstr>
      <vt:lpstr>Giải thích</vt:lpstr>
      <vt:lpstr>Q2</vt:lpstr>
      <vt:lpstr>Giải thích</vt:lpstr>
      <vt:lpstr>BỆNH SỬ</vt:lpstr>
      <vt:lpstr>TIỀN CĂN</vt:lpstr>
      <vt:lpstr>Q3</vt:lpstr>
      <vt:lpstr>Giải thích</vt:lpstr>
      <vt:lpstr>Định khu</vt:lpstr>
      <vt:lpstr>PowerPoint Presentation</vt:lpstr>
      <vt:lpstr>KHÁM LÂM SÀNG</vt:lpstr>
      <vt:lpstr>KHÁM LÂM SÀNG</vt:lpstr>
      <vt:lpstr>KHÁM LÂM SÀNG</vt:lpstr>
      <vt:lpstr>KHÁM LÂM SÀNG</vt:lpstr>
      <vt:lpstr>KHÁM LÂM SÀNG</vt:lpstr>
      <vt:lpstr>KHÁM LÂM SÀNG</vt:lpstr>
      <vt:lpstr>Q4 ĐỊNH KHU TỔN THƯƠNG</vt:lpstr>
      <vt:lpstr>GIẢI THÍCH</vt:lpstr>
      <vt:lpstr>Tiếp cận bệnh tủy sống</vt:lpstr>
      <vt:lpstr>Tiếp cận bệnh tủy sống</vt:lpstr>
      <vt:lpstr>PowerPoint Presentation</vt:lpstr>
      <vt:lpstr>PowerPoint Presentation</vt:lpstr>
      <vt:lpstr>PowerPoint Presentation</vt:lpstr>
      <vt:lpstr>PowerPoint Presentation</vt:lpstr>
      <vt:lpstr>Tiếp cận bệnh tủy sống</vt:lpstr>
      <vt:lpstr>Q5</vt:lpstr>
      <vt:lpstr>GIẢI THÍCH</vt:lpstr>
      <vt:lpstr>Q6</vt:lpstr>
      <vt:lpstr>Giải thích</vt:lpstr>
      <vt:lpstr>CẬN LÂM SÀNG</vt:lpstr>
      <vt:lpstr>Q7</vt:lpstr>
      <vt:lpstr>Các cận lâm sàng khác</vt:lpstr>
      <vt:lpstr>Q8</vt:lpstr>
      <vt:lpstr>Giải thích</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HỢP LÂM SÀNG Y5</dc:title>
  <dc:creator>Nguyễn Lê Trung Hiếu</dc:creator>
  <cp:lastModifiedBy>Thien Nguyen - Y17</cp:lastModifiedBy>
  <cp:revision>85</cp:revision>
  <dcterms:created xsi:type="dcterms:W3CDTF">2020-04-22T05:00:16Z</dcterms:created>
  <dcterms:modified xsi:type="dcterms:W3CDTF">2021-11-09T08:47:06Z</dcterms:modified>
</cp:coreProperties>
</file>